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57" r:id="rId2"/>
    <p:sldId id="306" r:id="rId3"/>
    <p:sldId id="307" r:id="rId4"/>
    <p:sldId id="258" r:id="rId5"/>
    <p:sldId id="259" r:id="rId6"/>
    <p:sldId id="260" r:id="rId7"/>
    <p:sldId id="261" r:id="rId8"/>
    <p:sldId id="262" r:id="rId9"/>
    <p:sldId id="305" r:id="rId10"/>
    <p:sldId id="264" r:id="rId11"/>
    <p:sldId id="265" r:id="rId12"/>
    <p:sldId id="266" r:id="rId13"/>
    <p:sldId id="267" r:id="rId14"/>
    <p:sldId id="268" r:id="rId15"/>
    <p:sldId id="269" r:id="rId16"/>
    <p:sldId id="270" r:id="rId17"/>
    <p:sldId id="271" r:id="rId18"/>
    <p:sldId id="272" r:id="rId19"/>
    <p:sldId id="273" r:id="rId20"/>
    <p:sldId id="274" r:id="rId21"/>
    <p:sldId id="276" r:id="rId22"/>
    <p:sldId id="277" r:id="rId23"/>
    <p:sldId id="278" r:id="rId24"/>
    <p:sldId id="279" r:id="rId25"/>
    <p:sldId id="280" r:id="rId26"/>
    <p:sldId id="281" r:id="rId27"/>
    <p:sldId id="282" r:id="rId28"/>
    <p:sldId id="283" r:id="rId29"/>
    <p:sldId id="302" r:id="rId30"/>
    <p:sldId id="303" r:id="rId31"/>
    <p:sldId id="304" r:id="rId32"/>
    <p:sldId id="284" r:id="rId33"/>
    <p:sldId id="285" r:id="rId34"/>
    <p:sldId id="286" r:id="rId35"/>
    <p:sldId id="287" r:id="rId36"/>
    <p:sldId id="288" r:id="rId37"/>
    <p:sldId id="289" r:id="rId38"/>
    <p:sldId id="290" r:id="rId39"/>
    <p:sldId id="291" r:id="rId40"/>
    <p:sldId id="292" r:id="rId41"/>
    <p:sldId id="293" r:id="rId42"/>
    <p:sldId id="298" r:id="rId43"/>
    <p:sldId id="301" r:id="rId4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2" d="100"/>
          <a:sy n="72" d="100"/>
        </p:scale>
        <p:origin x="65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2D042D-8057-4033-AC39-B1817AC582F5}" type="datetimeFigureOut">
              <a:rPr lang="fr-FR" smtClean="0"/>
              <a:t>23/02/2021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ADF78-2458-4E7D-B50B-FF4A8846B9DE}" type="slidenum">
              <a:rPr lang="fr-FR" smtClean="0"/>
              <a:t>‹#›</a:t>
            </a:fld>
            <a:endParaRPr lang="fr-FR"/>
          </a:p>
        </p:txBody>
      </p:sp>
    </p:spTree>
    <p:extLst>
      <p:ext uri="{BB962C8B-B14F-4D97-AF65-F5344CB8AC3E}">
        <p14:creationId xmlns:p14="http://schemas.microsoft.com/office/powerpoint/2010/main" val="2791082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FR"/>
          </a:p>
        </p:txBody>
      </p:sp>
      <p:sp>
        <p:nvSpPr>
          <p:cNvPr id="4" name="Slide Number Placeholder 3"/>
          <p:cNvSpPr>
            <a:spLocks noGrp="1"/>
          </p:cNvSpPr>
          <p:nvPr>
            <p:ph type="sldNum" sz="quarter" idx="5"/>
          </p:nvPr>
        </p:nvSpPr>
        <p:spPr/>
        <p:txBody>
          <a:bodyPr/>
          <a:lstStyle/>
          <a:p>
            <a:pPr>
              <a:defRPr/>
            </a:pPr>
            <a:fld id="{D7B6D785-8C27-4A85-8ACB-7A522136F55F}" type="slidenum">
              <a:rPr lang="en-US" smtClean="0"/>
              <a:pPr>
                <a:defRPr/>
              </a:pPr>
              <a:t>1</a:t>
            </a:fld>
            <a:endParaRPr lang="en-US" dirty="0"/>
          </a:p>
        </p:txBody>
      </p:sp>
    </p:spTree>
    <p:extLst>
      <p:ext uri="{BB962C8B-B14F-4D97-AF65-F5344CB8AC3E}">
        <p14:creationId xmlns:p14="http://schemas.microsoft.com/office/powerpoint/2010/main" val="1085567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C275B4E5-2BB3-4DF9-9CBF-6F46B5E1272B}" type="slidenum">
              <a:rPr lang="en-US" smtClean="0"/>
              <a:pPr>
                <a:defRPr/>
              </a:pPr>
              <a:t>23</a:t>
            </a:fld>
            <a:endParaRPr lang="en-US" dirty="0"/>
          </a:p>
        </p:txBody>
      </p:sp>
    </p:spTree>
    <p:extLst>
      <p:ext uri="{BB962C8B-B14F-4D97-AF65-F5344CB8AC3E}">
        <p14:creationId xmlns:p14="http://schemas.microsoft.com/office/powerpoint/2010/main" val="41793607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fr-FR"/>
              <a:t>Modifiez le style du titre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E748F778-A063-4993-B658-2DEE59685416}" type="datetimeFigureOut">
              <a:rPr lang="fr-FR" smtClean="0"/>
              <a:t>23/02/2021</a:t>
            </a:fld>
            <a:endParaRPr lang="fr-FR"/>
          </a:p>
        </p:txBody>
      </p:sp>
      <p:sp>
        <p:nvSpPr>
          <p:cNvPr id="5" name="Footer Placeholder 4"/>
          <p:cNvSpPr>
            <a:spLocks noGrp="1"/>
          </p:cNvSpPr>
          <p:nvPr>
            <p:ph type="ftr" sz="quarter" idx="11"/>
          </p:nvPr>
        </p:nvSpPr>
        <p:spPr>
          <a:xfrm>
            <a:off x="1876424" y="5410201"/>
            <a:ext cx="5124886" cy="365125"/>
          </a:xfrm>
        </p:spPr>
        <p:txBody>
          <a:bodyPr/>
          <a:lstStyle/>
          <a:p>
            <a:endParaRPr lang="fr-FR"/>
          </a:p>
        </p:txBody>
      </p:sp>
      <p:sp>
        <p:nvSpPr>
          <p:cNvPr id="6" name="Slide Number Placeholder 5"/>
          <p:cNvSpPr>
            <a:spLocks noGrp="1"/>
          </p:cNvSpPr>
          <p:nvPr>
            <p:ph type="sldNum" sz="quarter" idx="12"/>
          </p:nvPr>
        </p:nvSpPr>
        <p:spPr>
          <a:xfrm>
            <a:off x="9896911" y="5410199"/>
            <a:ext cx="771089" cy="365125"/>
          </a:xfrm>
        </p:spPr>
        <p:txBody>
          <a:bodyPr/>
          <a:lstStyle/>
          <a:p>
            <a:fld id="{BD9107D4-69EE-449F-A0AC-C17190929460}" type="slidenum">
              <a:rPr lang="fr-FR" smtClean="0"/>
              <a:t>‹#›</a:t>
            </a:fld>
            <a:endParaRPr lang="fr-FR"/>
          </a:p>
        </p:txBody>
      </p:sp>
    </p:spTree>
    <p:extLst>
      <p:ext uri="{BB962C8B-B14F-4D97-AF65-F5344CB8AC3E}">
        <p14:creationId xmlns:p14="http://schemas.microsoft.com/office/powerpoint/2010/main" val="3901479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fr-FR"/>
              <a:t>Cliquez sur l'icône pour ajouter une image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E748F778-A063-4993-B658-2DEE59685416}" type="datetimeFigureOut">
              <a:rPr lang="fr-FR" smtClean="0"/>
              <a:t>23/02/2021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D9107D4-69EE-449F-A0AC-C17190929460}" type="slidenum">
              <a:rPr lang="fr-FR" smtClean="0"/>
              <a:t>‹#›</a:t>
            </a:fld>
            <a:endParaRPr lang="fr-FR"/>
          </a:p>
        </p:txBody>
      </p:sp>
    </p:spTree>
    <p:extLst>
      <p:ext uri="{BB962C8B-B14F-4D97-AF65-F5344CB8AC3E}">
        <p14:creationId xmlns:p14="http://schemas.microsoft.com/office/powerpoint/2010/main" val="4078996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fr-FR"/>
              <a:t>Modifiez le style du titre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E748F778-A063-4993-B658-2DEE59685416}" type="datetimeFigureOut">
              <a:rPr lang="fr-FR" smtClean="0"/>
              <a:t>23/02/2021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D9107D4-69EE-449F-A0AC-C17190929460}" type="slidenum">
              <a:rPr lang="fr-FR" smtClean="0"/>
              <a:t>‹#›</a:t>
            </a:fld>
            <a:endParaRPr lang="fr-FR"/>
          </a:p>
        </p:txBody>
      </p:sp>
    </p:spTree>
    <p:extLst>
      <p:ext uri="{BB962C8B-B14F-4D97-AF65-F5344CB8AC3E}">
        <p14:creationId xmlns:p14="http://schemas.microsoft.com/office/powerpoint/2010/main" val="2585575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fr-FR"/>
              <a:t>Modifiez le style du titre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E748F778-A063-4993-B658-2DEE59685416}" type="datetimeFigureOut">
              <a:rPr lang="fr-FR" smtClean="0"/>
              <a:t>23/02/2021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D9107D4-69EE-449F-A0AC-C17190929460}" type="slidenum">
              <a:rPr lang="fr-FR" smtClean="0"/>
              <a:t>‹#›</a:t>
            </a:fld>
            <a:endParaRPr lang="fr-FR"/>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44497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fr-FR"/>
              <a:t>Modifiez le style du titre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E748F778-A063-4993-B658-2DEE59685416}" type="datetimeFigureOut">
              <a:rPr lang="fr-FR" smtClean="0"/>
              <a:t>23/02/2021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D9107D4-69EE-449F-A0AC-C17190929460}" type="slidenum">
              <a:rPr lang="fr-FR" smtClean="0"/>
              <a:t>‹#›</a:t>
            </a:fld>
            <a:endParaRPr lang="fr-FR"/>
          </a:p>
        </p:txBody>
      </p:sp>
    </p:spTree>
    <p:extLst>
      <p:ext uri="{BB962C8B-B14F-4D97-AF65-F5344CB8AC3E}">
        <p14:creationId xmlns:p14="http://schemas.microsoft.com/office/powerpoint/2010/main" val="2255625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fr-FR"/>
              <a:t>Modifiez le style du titre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3" name="Date Placeholder 2"/>
          <p:cNvSpPr>
            <a:spLocks noGrp="1"/>
          </p:cNvSpPr>
          <p:nvPr>
            <p:ph type="dt" sz="half" idx="10"/>
          </p:nvPr>
        </p:nvSpPr>
        <p:spPr/>
        <p:txBody>
          <a:bodyPr/>
          <a:lstStyle/>
          <a:p>
            <a:fld id="{E748F778-A063-4993-B658-2DEE59685416}" type="datetimeFigureOut">
              <a:rPr lang="fr-FR" smtClean="0"/>
              <a:t>23/02/2021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D9107D4-69EE-449F-A0AC-C17190929460}" type="slidenum">
              <a:rPr lang="fr-FR" smtClean="0"/>
              <a:t>‹#›</a:t>
            </a:fld>
            <a:endParaRPr lang="fr-FR"/>
          </a:p>
        </p:txBody>
      </p:sp>
    </p:spTree>
    <p:extLst>
      <p:ext uri="{BB962C8B-B14F-4D97-AF65-F5344CB8AC3E}">
        <p14:creationId xmlns:p14="http://schemas.microsoft.com/office/powerpoint/2010/main" val="10406360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fr-FR"/>
              <a:t>Modifiez le style du titre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FR"/>
              <a:t>Cliquez sur l'icône pour ajouter une image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FR"/>
              <a:t>Cliquez sur l'icône pour ajouter une image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FR"/>
              <a:t>Cliquez sur l'icône pour ajouter une image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3" name="Date Placeholder 2"/>
          <p:cNvSpPr>
            <a:spLocks noGrp="1"/>
          </p:cNvSpPr>
          <p:nvPr>
            <p:ph type="dt" sz="half" idx="10"/>
          </p:nvPr>
        </p:nvSpPr>
        <p:spPr/>
        <p:txBody>
          <a:bodyPr/>
          <a:lstStyle/>
          <a:p>
            <a:fld id="{E748F778-A063-4993-B658-2DEE59685416}" type="datetimeFigureOut">
              <a:rPr lang="fr-FR" smtClean="0"/>
              <a:t>23/02/2021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D9107D4-69EE-449F-A0AC-C17190929460}" type="slidenum">
              <a:rPr lang="fr-FR" smtClean="0"/>
              <a:t>‹#›</a:t>
            </a:fld>
            <a:endParaRPr lang="fr-FR"/>
          </a:p>
        </p:txBody>
      </p:sp>
    </p:spTree>
    <p:extLst>
      <p:ext uri="{BB962C8B-B14F-4D97-AF65-F5344CB8AC3E}">
        <p14:creationId xmlns:p14="http://schemas.microsoft.com/office/powerpoint/2010/main" val="1463192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748F778-A063-4993-B658-2DEE59685416}" type="datetimeFigureOut">
              <a:rPr lang="fr-FR" smtClean="0"/>
              <a:t>23/02/2021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D9107D4-69EE-449F-A0AC-C17190929460}" type="slidenum">
              <a:rPr lang="fr-FR" smtClean="0"/>
              <a:t>‹#›</a:t>
            </a:fld>
            <a:endParaRPr lang="fr-FR"/>
          </a:p>
        </p:txBody>
      </p:sp>
    </p:spTree>
    <p:extLst>
      <p:ext uri="{BB962C8B-B14F-4D97-AF65-F5344CB8AC3E}">
        <p14:creationId xmlns:p14="http://schemas.microsoft.com/office/powerpoint/2010/main" val="2731925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748F778-A063-4993-B658-2DEE59685416}" type="datetimeFigureOut">
              <a:rPr lang="fr-FR" smtClean="0"/>
              <a:t>23/02/2021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D9107D4-69EE-449F-A0AC-C17190929460}" type="slidenum">
              <a:rPr lang="fr-FR" smtClean="0"/>
              <a:t>‹#›</a:t>
            </a:fld>
            <a:endParaRPr lang="fr-FR"/>
          </a:p>
        </p:txBody>
      </p:sp>
    </p:spTree>
    <p:extLst>
      <p:ext uri="{BB962C8B-B14F-4D97-AF65-F5344CB8AC3E}">
        <p14:creationId xmlns:p14="http://schemas.microsoft.com/office/powerpoint/2010/main" val="3668591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748F778-A063-4993-B658-2DEE59685416}" type="datetimeFigureOut">
              <a:rPr lang="fr-FR" smtClean="0"/>
              <a:t>23/02/2021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D9107D4-69EE-449F-A0AC-C17190929460}" type="slidenum">
              <a:rPr lang="fr-FR" smtClean="0"/>
              <a:t>‹#›</a:t>
            </a:fld>
            <a:endParaRPr lang="fr-FR"/>
          </a:p>
        </p:txBody>
      </p:sp>
    </p:spTree>
    <p:extLst>
      <p:ext uri="{BB962C8B-B14F-4D97-AF65-F5344CB8AC3E}">
        <p14:creationId xmlns:p14="http://schemas.microsoft.com/office/powerpoint/2010/main" val="2468288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fr-FR"/>
              <a:t>Modifiez le style du titre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E748F778-A063-4993-B658-2DEE59685416}" type="datetimeFigureOut">
              <a:rPr lang="fr-FR" smtClean="0"/>
              <a:t>23/02/2021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D9107D4-69EE-449F-A0AC-C17190929460}" type="slidenum">
              <a:rPr lang="fr-FR" smtClean="0"/>
              <a:t>‹#›</a:t>
            </a:fld>
            <a:endParaRPr lang="fr-FR"/>
          </a:p>
        </p:txBody>
      </p:sp>
    </p:spTree>
    <p:extLst>
      <p:ext uri="{BB962C8B-B14F-4D97-AF65-F5344CB8AC3E}">
        <p14:creationId xmlns:p14="http://schemas.microsoft.com/office/powerpoint/2010/main" val="1291575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748F778-A063-4993-B658-2DEE59685416}" type="datetimeFigureOut">
              <a:rPr lang="fr-FR" smtClean="0"/>
              <a:t>23/02/2021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D9107D4-69EE-449F-A0AC-C17190929460}" type="slidenum">
              <a:rPr lang="fr-FR" smtClean="0"/>
              <a:t>‹#›</a:t>
            </a:fld>
            <a:endParaRPr lang="fr-FR"/>
          </a:p>
        </p:txBody>
      </p:sp>
    </p:spTree>
    <p:extLst>
      <p:ext uri="{BB962C8B-B14F-4D97-AF65-F5344CB8AC3E}">
        <p14:creationId xmlns:p14="http://schemas.microsoft.com/office/powerpoint/2010/main" val="3685864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fr-FR"/>
              <a:t>Modifiez le style du titre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141410" y="3073397"/>
            <a:ext cx="4878391" cy="2717801"/>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6172200" y="3073397"/>
            <a:ext cx="4875210" cy="2717801"/>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748F778-A063-4993-B658-2DEE59685416}" type="datetimeFigureOut">
              <a:rPr lang="fr-FR" smtClean="0"/>
              <a:t>23/02/2021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D9107D4-69EE-449F-A0AC-C17190929460}" type="slidenum">
              <a:rPr lang="fr-FR" smtClean="0"/>
              <a:t>‹#›</a:t>
            </a:fld>
            <a:endParaRPr lang="fr-FR"/>
          </a:p>
        </p:txBody>
      </p:sp>
    </p:spTree>
    <p:extLst>
      <p:ext uri="{BB962C8B-B14F-4D97-AF65-F5344CB8AC3E}">
        <p14:creationId xmlns:p14="http://schemas.microsoft.com/office/powerpoint/2010/main" val="1827146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748F778-A063-4993-B658-2DEE59685416}" type="datetimeFigureOut">
              <a:rPr lang="fr-FR" smtClean="0"/>
              <a:t>23/02/2021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D9107D4-69EE-449F-A0AC-C17190929460}" type="slidenum">
              <a:rPr lang="fr-FR" smtClean="0"/>
              <a:t>‹#›</a:t>
            </a:fld>
            <a:endParaRPr lang="fr-FR"/>
          </a:p>
        </p:txBody>
      </p:sp>
    </p:spTree>
    <p:extLst>
      <p:ext uri="{BB962C8B-B14F-4D97-AF65-F5344CB8AC3E}">
        <p14:creationId xmlns:p14="http://schemas.microsoft.com/office/powerpoint/2010/main" val="2663355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48F778-A063-4993-B658-2DEE59685416}" type="datetimeFigureOut">
              <a:rPr lang="fr-FR" smtClean="0"/>
              <a:t>23/02/2021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D9107D4-69EE-449F-A0AC-C17190929460}" type="slidenum">
              <a:rPr lang="fr-FR" smtClean="0"/>
              <a:t>‹#›</a:t>
            </a:fld>
            <a:endParaRPr lang="fr-FR"/>
          </a:p>
        </p:txBody>
      </p:sp>
    </p:spTree>
    <p:extLst>
      <p:ext uri="{BB962C8B-B14F-4D97-AF65-F5344CB8AC3E}">
        <p14:creationId xmlns:p14="http://schemas.microsoft.com/office/powerpoint/2010/main" val="3305087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E748F778-A063-4993-B658-2DEE59685416}" type="datetimeFigureOut">
              <a:rPr lang="fr-FR" smtClean="0"/>
              <a:t>23/02/2021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D9107D4-69EE-449F-A0AC-C17190929460}" type="slidenum">
              <a:rPr lang="fr-FR" smtClean="0"/>
              <a:t>‹#›</a:t>
            </a:fld>
            <a:endParaRPr lang="fr-FR"/>
          </a:p>
        </p:txBody>
      </p:sp>
    </p:spTree>
    <p:extLst>
      <p:ext uri="{BB962C8B-B14F-4D97-AF65-F5344CB8AC3E}">
        <p14:creationId xmlns:p14="http://schemas.microsoft.com/office/powerpoint/2010/main" val="3826962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E748F778-A063-4993-B658-2DEE59685416}" type="datetimeFigureOut">
              <a:rPr lang="fr-FR" smtClean="0"/>
              <a:t>23/02/2021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D9107D4-69EE-449F-A0AC-C17190929460}" type="slidenum">
              <a:rPr lang="fr-FR" smtClean="0"/>
              <a:t>‹#›</a:t>
            </a:fld>
            <a:endParaRPr lang="fr-FR"/>
          </a:p>
        </p:txBody>
      </p:sp>
    </p:spTree>
    <p:extLst>
      <p:ext uri="{BB962C8B-B14F-4D97-AF65-F5344CB8AC3E}">
        <p14:creationId xmlns:p14="http://schemas.microsoft.com/office/powerpoint/2010/main" val="3982220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748F778-A063-4993-B658-2DEE59685416}" type="datetimeFigureOut">
              <a:rPr lang="fr-FR" smtClean="0"/>
              <a:t>23/02/2021</a:t>
            </a:fld>
            <a:endParaRPr lang="fr-FR"/>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D9107D4-69EE-449F-A0AC-C17190929460}" type="slidenum">
              <a:rPr lang="fr-FR" smtClean="0"/>
              <a:t>‹#›</a:t>
            </a:fld>
            <a:endParaRPr lang="fr-FR"/>
          </a:p>
        </p:txBody>
      </p:sp>
    </p:spTree>
    <p:extLst>
      <p:ext uri="{BB962C8B-B14F-4D97-AF65-F5344CB8AC3E}">
        <p14:creationId xmlns:p14="http://schemas.microsoft.com/office/powerpoint/2010/main" val="282644299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2" Type="http://schemas.openxmlformats.org/officeDocument/2006/relationships/image" Target="../media/image19.jf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br>
              <a:rPr lang="en-US" dirty="0"/>
            </a:br>
            <a:br>
              <a:rPr lang="en-US" dirty="0"/>
            </a:br>
            <a:endParaRPr lang="en-US" dirty="0"/>
          </a:p>
        </p:txBody>
      </p:sp>
      <p:sp>
        <p:nvSpPr>
          <p:cNvPr id="4099" name="Subtitle 2"/>
          <p:cNvSpPr>
            <a:spLocks noGrp="1"/>
          </p:cNvSpPr>
          <p:nvPr>
            <p:ph type="subTitle" idx="1"/>
          </p:nvPr>
        </p:nvSpPr>
        <p:spPr/>
        <p:txBody>
          <a:bodyPr/>
          <a:lstStyle/>
          <a:p>
            <a:r>
              <a:rPr lang="en-US"/>
              <a:t> </a:t>
            </a:r>
          </a:p>
          <a:p>
            <a:endParaRPr lang="en-US"/>
          </a:p>
          <a:p>
            <a:endParaRPr lang="en-US" dirty="0"/>
          </a:p>
        </p:txBody>
      </p:sp>
      <p:sp>
        <p:nvSpPr>
          <p:cNvPr id="4" name="Subtitle 2"/>
          <p:cNvSpPr txBox="1">
            <a:spLocks/>
          </p:cNvSpPr>
          <p:nvPr/>
        </p:nvSpPr>
        <p:spPr bwMode="auto">
          <a:xfrm>
            <a:off x="2130101" y="4464424"/>
            <a:ext cx="8890321" cy="2109497"/>
          </a:xfrm>
          <a:prstGeom prst="rect">
            <a:avLst/>
          </a:prstGeom>
          <a:noFill/>
          <a:ln w="9525">
            <a:noFill/>
            <a:miter lim="800000"/>
            <a:headEnd/>
            <a:tailEnd/>
          </a:ln>
        </p:spPr>
        <p:txBody>
          <a:bodyPr lIns="91415" tIns="45708" rIns="91415" bIns="45708"/>
          <a:lstStyle/>
          <a:p>
            <a:pPr algn="ctr" defTabSz="913028">
              <a:spcBef>
                <a:spcPct val="20000"/>
              </a:spcBef>
              <a:defRPr/>
            </a:pPr>
            <a:r>
              <a:rPr lang="en-US" sz="4640" dirty="0"/>
              <a:t>    </a:t>
            </a:r>
            <a:r>
              <a:rPr lang="en-US" sz="2812" dirty="0">
                <a:solidFill>
                  <a:srgbClr val="FF0000"/>
                </a:solidFill>
                <a:latin typeface="Arial Black" panose="020B0A04020102020204" pitchFamily="34" charset="0"/>
              </a:rPr>
              <a:t>Pr</a:t>
            </a:r>
            <a:r>
              <a:rPr lang="en-US" sz="2812" dirty="0">
                <a:solidFill>
                  <a:srgbClr val="FF0000"/>
                </a:solidFill>
                <a:latin typeface="Arial Black" panose="020B0A04020102020204" pitchFamily="34" charset="0"/>
                <a:cs typeface="Times New Roman" panose="02020603050405020304" pitchFamily="18" charset="0"/>
              </a:rPr>
              <a:t>é</a:t>
            </a:r>
            <a:r>
              <a:rPr lang="en-US" sz="2812" dirty="0">
                <a:solidFill>
                  <a:srgbClr val="FF0000"/>
                </a:solidFill>
                <a:latin typeface="Arial Black" panose="020B0A04020102020204" pitchFamily="34" charset="0"/>
              </a:rPr>
              <a:t>par</a:t>
            </a:r>
            <a:r>
              <a:rPr lang="en-US" sz="2812" dirty="0">
                <a:solidFill>
                  <a:srgbClr val="FF0000"/>
                </a:solidFill>
                <a:latin typeface="Arial Black" panose="020B0A04020102020204" pitchFamily="34" charset="0"/>
                <a:cs typeface="Times New Roman" panose="02020603050405020304" pitchFamily="18" charset="0"/>
              </a:rPr>
              <a:t>é</a:t>
            </a:r>
            <a:r>
              <a:rPr lang="en-US" sz="2812" dirty="0">
                <a:solidFill>
                  <a:srgbClr val="FF0000"/>
                </a:solidFill>
                <a:latin typeface="Arial Black" panose="020B0A04020102020204" pitchFamily="34" charset="0"/>
              </a:rPr>
              <a:t>e par</a:t>
            </a:r>
          </a:p>
          <a:p>
            <a:pPr algn="ctr" defTabSz="913028">
              <a:spcBef>
                <a:spcPct val="20000"/>
              </a:spcBef>
              <a:defRPr/>
            </a:pPr>
            <a:r>
              <a:rPr lang="en-US" sz="3094" b="1" i="1" dirty="0">
                <a:solidFill>
                  <a:schemeClr val="bg1"/>
                </a:solidFill>
                <a:latin typeface="Century Gothic" panose="020B0502020202020204" pitchFamily="34" charset="0"/>
              </a:rPr>
              <a:t>Dr Jean Lionel JEROME MD/MPH</a:t>
            </a:r>
          </a:p>
          <a:p>
            <a:pPr algn="ctr" defTabSz="913028">
              <a:spcBef>
                <a:spcPct val="20000"/>
              </a:spcBef>
              <a:defRPr/>
            </a:pPr>
            <a:r>
              <a:rPr lang="en-US" sz="3094" b="1" i="1" dirty="0" err="1">
                <a:solidFill>
                  <a:schemeClr val="bg1"/>
                </a:solidFill>
                <a:latin typeface="Century Gothic" panose="020B0502020202020204" pitchFamily="34" charset="0"/>
              </a:rPr>
              <a:t>Speci</a:t>
            </a:r>
            <a:r>
              <a:rPr lang="en-US" sz="3094" b="1" i="1" dirty="0" err="1">
                <a:solidFill>
                  <a:schemeClr val="bg1"/>
                </a:solidFill>
                <a:latin typeface="Century Gothic" panose="020B0502020202020204" pitchFamily="34" charset="0"/>
                <a:cs typeface="Times New Roman" panose="02020603050405020304" pitchFamily="18" charset="0"/>
              </a:rPr>
              <a:t>a</a:t>
            </a:r>
            <a:r>
              <a:rPr lang="en-US" sz="3094" b="1" i="1" dirty="0" err="1">
                <a:solidFill>
                  <a:schemeClr val="bg1"/>
                </a:solidFill>
                <a:latin typeface="Century Gothic" panose="020B0502020202020204" pitchFamily="34" charset="0"/>
              </a:rPr>
              <a:t>liste</a:t>
            </a:r>
            <a:r>
              <a:rPr lang="en-US" sz="3094" b="1" i="1" dirty="0">
                <a:solidFill>
                  <a:schemeClr val="bg1"/>
                </a:solidFill>
                <a:latin typeface="Century Gothic" panose="020B0502020202020204" pitchFamily="34" charset="0"/>
              </a:rPr>
              <a:t> </a:t>
            </a:r>
            <a:r>
              <a:rPr lang="en-US" sz="3094" b="1" i="1" dirty="0" err="1">
                <a:solidFill>
                  <a:schemeClr val="bg1"/>
                </a:solidFill>
                <a:latin typeface="Century Gothic" panose="020B0502020202020204" pitchFamily="34" charset="0"/>
              </a:rPr>
              <a:t>en</a:t>
            </a:r>
            <a:r>
              <a:rPr lang="en-US" sz="3094" b="1" i="1" dirty="0">
                <a:solidFill>
                  <a:schemeClr val="bg1"/>
                </a:solidFill>
                <a:latin typeface="Century Gothic" panose="020B0502020202020204" pitchFamily="34" charset="0"/>
              </a:rPr>
              <a:t> </a:t>
            </a:r>
            <a:r>
              <a:rPr lang="en-US" sz="3094" b="1" i="1" dirty="0" err="1">
                <a:solidFill>
                  <a:schemeClr val="bg1"/>
                </a:solidFill>
                <a:latin typeface="Century Gothic" panose="020B0502020202020204" pitchFamily="34" charset="0"/>
              </a:rPr>
              <a:t>Therapie</a:t>
            </a:r>
            <a:r>
              <a:rPr lang="en-US" sz="3094" b="1" i="1" dirty="0">
                <a:solidFill>
                  <a:schemeClr val="bg1"/>
                </a:solidFill>
                <a:latin typeface="Century Gothic" panose="020B0502020202020204" pitchFamily="34" charset="0"/>
              </a:rPr>
              <a:t> </a:t>
            </a:r>
            <a:r>
              <a:rPr lang="en-US" sz="3094" b="1" i="1" dirty="0" err="1">
                <a:solidFill>
                  <a:schemeClr val="bg1"/>
                </a:solidFill>
                <a:latin typeface="Century Gothic" panose="020B0502020202020204" pitchFamily="34" charset="0"/>
              </a:rPr>
              <a:t>Respir</a:t>
            </a:r>
            <a:r>
              <a:rPr lang="en-US" sz="3094" b="1" i="1" dirty="0" err="1">
                <a:solidFill>
                  <a:schemeClr val="bg1"/>
                </a:solidFill>
                <a:latin typeface="Century Gothic" panose="020B0502020202020204" pitchFamily="34" charset="0"/>
                <a:cs typeface="Times New Roman" panose="02020603050405020304" pitchFamily="18" charset="0"/>
              </a:rPr>
              <a:t>a</a:t>
            </a:r>
            <a:r>
              <a:rPr lang="en-US" sz="3094" b="1" i="1" dirty="0" err="1">
                <a:solidFill>
                  <a:schemeClr val="bg1"/>
                </a:solidFill>
                <a:latin typeface="Century Gothic" panose="020B0502020202020204" pitchFamily="34" charset="0"/>
              </a:rPr>
              <a:t>toire</a:t>
            </a:r>
            <a:endParaRPr lang="en-US" sz="3094" b="1" i="1" dirty="0">
              <a:solidFill>
                <a:schemeClr val="bg1"/>
              </a:solidFill>
              <a:latin typeface="Century Gothic" panose="020B0502020202020204" pitchFamily="34" charset="0"/>
            </a:endParaRPr>
          </a:p>
        </p:txBody>
      </p:sp>
      <p:sp>
        <p:nvSpPr>
          <p:cNvPr id="5" name="Title 1"/>
          <p:cNvSpPr txBox="1">
            <a:spLocks/>
          </p:cNvSpPr>
          <p:nvPr/>
        </p:nvSpPr>
        <p:spPr bwMode="auto">
          <a:xfrm>
            <a:off x="2774157" y="1768078"/>
            <a:ext cx="6172646" cy="32370"/>
          </a:xfrm>
          <a:prstGeom prst="rect">
            <a:avLst/>
          </a:prstGeom>
          <a:noFill/>
          <a:ln w="9525">
            <a:noFill/>
            <a:miter lim="800000"/>
            <a:headEnd/>
            <a:tailEnd/>
          </a:ln>
        </p:spPr>
        <p:txBody>
          <a:bodyPr vert="horz" wrap="square" lIns="91415" tIns="45708" rIns="91415" bIns="45708" numCol="1" anchor="ctr" anchorCtr="0" compatLnSpc="1">
            <a:prstTxWarp prst="textNoShape">
              <a:avLst/>
            </a:prstTxWarp>
            <a:normAutofit fontScale="25000" lnSpcReduction="20000"/>
          </a:bodyPr>
          <a:lstStyle/>
          <a:p>
            <a:pPr algn="ctr" defTabSz="913028">
              <a:spcBef>
                <a:spcPct val="0"/>
              </a:spcBef>
              <a:defRPr/>
            </a:pPr>
            <a:br>
              <a:rPr lang="en-US" sz="4430">
                <a:latin typeface="Andalus" pitchFamily="18" charset="-78"/>
                <a:ea typeface="+mj-ea"/>
                <a:cs typeface="Andalus" pitchFamily="18" charset="-78"/>
              </a:rPr>
            </a:br>
            <a:br>
              <a:rPr lang="en-US" sz="4430">
                <a:latin typeface="Andalus" pitchFamily="18" charset="-78"/>
                <a:ea typeface="+mj-ea"/>
                <a:cs typeface="Andalus" pitchFamily="18" charset="-78"/>
              </a:rPr>
            </a:br>
            <a:endParaRPr lang="en-US" sz="3445" b="1" dirty="0">
              <a:latin typeface="Consolas" pitchFamily="49" charset="0"/>
              <a:ea typeface="+mj-ea"/>
              <a:cs typeface="Andalus" pitchFamily="18" charset="-78"/>
            </a:endParaRPr>
          </a:p>
        </p:txBody>
      </p:sp>
      <p:sp>
        <p:nvSpPr>
          <p:cNvPr id="3" name="ZoneTexte 2"/>
          <p:cNvSpPr txBox="1"/>
          <p:nvPr/>
        </p:nvSpPr>
        <p:spPr>
          <a:xfrm>
            <a:off x="739588" y="322729"/>
            <a:ext cx="11066930" cy="3046988"/>
          </a:xfrm>
          <a:prstGeom prst="rect">
            <a:avLst/>
          </a:prstGeom>
          <a:noFill/>
        </p:spPr>
        <p:txBody>
          <a:bodyPr wrap="square" rtlCol="0">
            <a:spAutoFit/>
          </a:bodyPr>
          <a:lstStyle/>
          <a:p>
            <a:pPr algn="ctr"/>
            <a:r>
              <a:rPr lang="en-US" sz="4800" b="1" dirty="0">
                <a:solidFill>
                  <a:schemeClr val="bg1"/>
                </a:solidFill>
                <a:latin typeface="Arial Black" panose="020B0A04020102020204" pitchFamily="34" charset="0"/>
              </a:rPr>
              <a:t>Roles du personnel </a:t>
            </a:r>
            <a:r>
              <a:rPr lang="en-US" sz="4800" b="1" dirty="0" err="1">
                <a:solidFill>
                  <a:schemeClr val="bg1"/>
                </a:solidFill>
                <a:latin typeface="Arial Black" panose="020B0A04020102020204" pitchFamily="34" charset="0"/>
              </a:rPr>
              <a:t>infirmier</a:t>
            </a:r>
            <a:r>
              <a:rPr lang="en-US" sz="4800" b="1" dirty="0">
                <a:solidFill>
                  <a:schemeClr val="bg1"/>
                </a:solidFill>
                <a:latin typeface="Arial Black" panose="020B0A04020102020204" pitchFamily="34" charset="0"/>
              </a:rPr>
              <a:t> dans </a:t>
            </a:r>
            <a:r>
              <a:rPr lang="en-US" sz="4800" b="1" dirty="0" err="1">
                <a:solidFill>
                  <a:schemeClr val="bg1"/>
                </a:solidFill>
                <a:latin typeface="Arial Black" panose="020B0A04020102020204" pitchFamily="34" charset="0"/>
              </a:rPr>
              <a:t>l’administration</a:t>
            </a:r>
            <a:r>
              <a:rPr lang="en-US" sz="4800" b="1" dirty="0">
                <a:solidFill>
                  <a:schemeClr val="bg1"/>
                </a:solidFill>
                <a:latin typeface="Arial Black" panose="020B0A04020102020204" pitchFamily="34" charset="0"/>
              </a:rPr>
              <a:t> de </a:t>
            </a:r>
            <a:r>
              <a:rPr lang="en-US" sz="4800" b="1" dirty="0" err="1">
                <a:solidFill>
                  <a:schemeClr val="bg1"/>
                </a:solidFill>
                <a:latin typeface="Arial Black" panose="020B0A04020102020204" pitchFamily="34" charset="0"/>
              </a:rPr>
              <a:t>l’oxyg</a:t>
            </a:r>
            <a:r>
              <a:rPr lang="en-US" sz="4800" b="1" dirty="0" err="1">
                <a:solidFill>
                  <a:schemeClr val="bg1"/>
                </a:solidFill>
                <a:latin typeface="Arial Black" panose="020B0A04020102020204" pitchFamily="34" charset="0"/>
                <a:cs typeface="Times New Roman" panose="02020603050405020304" pitchFamily="18" charset="0"/>
              </a:rPr>
              <a:t>ene</a:t>
            </a:r>
            <a:r>
              <a:rPr lang="en-US" sz="4800" b="1" dirty="0">
                <a:solidFill>
                  <a:schemeClr val="bg1"/>
                </a:solidFill>
                <a:latin typeface="Arial Black" panose="020B0A04020102020204" pitchFamily="34" charset="0"/>
                <a:cs typeface="Times New Roman" panose="02020603050405020304" pitchFamily="18" charset="0"/>
              </a:rPr>
              <a:t> et </a:t>
            </a:r>
            <a:r>
              <a:rPr lang="en-US" sz="4800" b="1" dirty="0" err="1">
                <a:solidFill>
                  <a:schemeClr val="bg1"/>
                </a:solidFill>
                <a:latin typeface="Arial Black" panose="020B0A04020102020204" pitchFamily="34" charset="0"/>
                <a:cs typeface="Times New Roman" panose="02020603050405020304" pitchFamily="18" charset="0"/>
              </a:rPr>
              <a:t>d’autres</a:t>
            </a:r>
            <a:r>
              <a:rPr lang="en-US" sz="4800" b="1" dirty="0">
                <a:solidFill>
                  <a:schemeClr val="bg1"/>
                </a:solidFill>
                <a:latin typeface="Arial Black" panose="020B0A04020102020204" pitchFamily="34" charset="0"/>
                <a:cs typeface="Times New Roman" panose="02020603050405020304" pitchFamily="18" charset="0"/>
              </a:rPr>
              <a:t> </a:t>
            </a:r>
            <a:r>
              <a:rPr lang="en-US" sz="4800" b="1" dirty="0" err="1">
                <a:solidFill>
                  <a:schemeClr val="bg1"/>
                </a:solidFill>
                <a:latin typeface="Arial Black" panose="020B0A04020102020204" pitchFamily="34" charset="0"/>
                <a:cs typeface="Times New Roman" panose="02020603050405020304" pitchFamily="18" charset="0"/>
              </a:rPr>
              <a:t>gaz</a:t>
            </a:r>
            <a:r>
              <a:rPr lang="en-US" sz="4800" b="1" dirty="0">
                <a:solidFill>
                  <a:schemeClr val="bg1"/>
                </a:solidFill>
                <a:latin typeface="Arial Black" panose="020B0A04020102020204" pitchFamily="34" charset="0"/>
                <a:cs typeface="Times New Roman" panose="02020603050405020304" pitchFamily="18" charset="0"/>
              </a:rPr>
              <a:t> </a:t>
            </a:r>
            <a:r>
              <a:rPr lang="en-US" sz="4800" b="1" dirty="0" err="1">
                <a:solidFill>
                  <a:schemeClr val="bg1"/>
                </a:solidFill>
                <a:latin typeface="Arial Black" panose="020B0A04020102020204" pitchFamily="34" charset="0"/>
                <a:cs typeface="Times New Roman" panose="02020603050405020304" pitchFamily="18" charset="0"/>
              </a:rPr>
              <a:t>medicaux</a:t>
            </a:r>
            <a:endParaRPr lang="fr-FR" sz="4800" b="1"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010931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54742" y="482203"/>
            <a:ext cx="10703858" cy="964406"/>
          </a:xfrm>
        </p:spPr>
        <p:txBody>
          <a:bodyPr>
            <a:normAutofit/>
          </a:bodyPr>
          <a:lstStyle/>
          <a:p>
            <a:r>
              <a:rPr lang="en-US" sz="4219" b="1" dirty="0">
                <a:solidFill>
                  <a:srgbClr val="FF0000"/>
                </a:solidFill>
                <a:latin typeface="Century Gothic" pitchFamily="34" charset="0"/>
              </a:rPr>
              <a:t>Mots-</a:t>
            </a:r>
            <a:r>
              <a:rPr lang="en-US" sz="4219" b="1" dirty="0" err="1">
                <a:solidFill>
                  <a:srgbClr val="FF0000"/>
                </a:solidFill>
                <a:latin typeface="Century Gothic" pitchFamily="34" charset="0"/>
              </a:rPr>
              <a:t>cles</a:t>
            </a:r>
            <a:r>
              <a:rPr lang="en-US" sz="4219" b="1" dirty="0">
                <a:solidFill>
                  <a:srgbClr val="FF0000"/>
                </a:solidFill>
                <a:latin typeface="Century Gothic" pitchFamily="34" charset="0"/>
              </a:rPr>
              <a:t> </a:t>
            </a:r>
            <a:r>
              <a:rPr lang="en-US" sz="4219" b="1" dirty="0" err="1">
                <a:solidFill>
                  <a:srgbClr val="FF0000"/>
                </a:solidFill>
                <a:latin typeface="Century Gothic" pitchFamily="34" charset="0"/>
              </a:rPr>
              <a:t>en</a:t>
            </a:r>
            <a:r>
              <a:rPr lang="en-US" sz="4219" b="1" dirty="0">
                <a:solidFill>
                  <a:srgbClr val="FF0000"/>
                </a:solidFill>
                <a:latin typeface="Century Gothic" pitchFamily="34" charset="0"/>
              </a:rPr>
              <a:t> </a:t>
            </a:r>
            <a:r>
              <a:rPr lang="en-US" sz="4219" b="1" dirty="0" err="1">
                <a:solidFill>
                  <a:srgbClr val="FF0000"/>
                </a:solidFill>
                <a:latin typeface="Century Gothic" pitchFamily="34" charset="0"/>
              </a:rPr>
              <a:t>ThERAPIE</a:t>
            </a:r>
            <a:r>
              <a:rPr lang="en-US" sz="4219" b="1" dirty="0">
                <a:solidFill>
                  <a:srgbClr val="FF0000"/>
                </a:solidFill>
                <a:latin typeface="Century Gothic" pitchFamily="34" charset="0"/>
              </a:rPr>
              <a:t> </a:t>
            </a:r>
            <a:r>
              <a:rPr lang="en-US" sz="4219" b="1" dirty="0" err="1">
                <a:solidFill>
                  <a:srgbClr val="FF0000"/>
                </a:solidFill>
                <a:latin typeface="Century Gothic" pitchFamily="34" charset="0"/>
              </a:rPr>
              <a:t>RespIRATOIRE</a:t>
            </a:r>
            <a:endParaRPr lang="en-US" sz="4219" b="1" dirty="0">
              <a:solidFill>
                <a:srgbClr val="FF0000"/>
              </a:solidFill>
              <a:latin typeface="Century Gothic" pitchFamily="34" charset="0"/>
            </a:endParaRPr>
          </a:p>
        </p:txBody>
      </p:sp>
      <p:sp>
        <p:nvSpPr>
          <p:cNvPr id="3" name="Espace réservé du contenu 2"/>
          <p:cNvSpPr>
            <a:spLocks noGrp="1"/>
          </p:cNvSpPr>
          <p:nvPr>
            <p:ph idx="1"/>
          </p:nvPr>
        </p:nvSpPr>
        <p:spPr>
          <a:xfrm>
            <a:off x="94130" y="1339453"/>
            <a:ext cx="11994776" cy="5168923"/>
          </a:xfrm>
        </p:spPr>
        <p:txBody>
          <a:bodyPr>
            <a:normAutofit/>
          </a:bodyPr>
          <a:lstStyle/>
          <a:p>
            <a:pPr marL="0" indent="0">
              <a:buNone/>
            </a:pPr>
            <a:r>
              <a:rPr lang="en-US" sz="3600" b="1" dirty="0">
                <a:solidFill>
                  <a:schemeClr val="bg1"/>
                </a:solidFill>
                <a:latin typeface="Century Gothic" pitchFamily="34" charset="0"/>
              </a:rPr>
              <a:t>SPO2 / SaO2 / FIO2 </a:t>
            </a:r>
          </a:p>
          <a:p>
            <a:pPr marL="0" indent="0">
              <a:buNone/>
            </a:pPr>
            <a:r>
              <a:rPr lang="en-US" sz="3600" b="1" dirty="0">
                <a:solidFill>
                  <a:schemeClr val="bg1"/>
                </a:solidFill>
                <a:latin typeface="Century Gothic" pitchFamily="34" charset="0"/>
              </a:rPr>
              <a:t>CaO2 / PaO2 </a:t>
            </a:r>
          </a:p>
          <a:p>
            <a:pPr marL="0" indent="0">
              <a:buNone/>
            </a:pPr>
            <a:r>
              <a:rPr lang="en-US" sz="3600" b="1" dirty="0">
                <a:solidFill>
                  <a:schemeClr val="bg1"/>
                </a:solidFill>
                <a:latin typeface="Century Gothic" pitchFamily="34" charset="0"/>
              </a:rPr>
              <a:t>Compliance / Resistance / </a:t>
            </a:r>
            <a:r>
              <a:rPr lang="en-US" sz="3600" b="1" dirty="0" err="1">
                <a:solidFill>
                  <a:schemeClr val="bg1"/>
                </a:solidFill>
                <a:latin typeface="Century Gothic" pitchFamily="34" charset="0"/>
              </a:rPr>
              <a:t>Elastance</a:t>
            </a:r>
            <a:endParaRPr lang="en-US" sz="3600" b="1" dirty="0">
              <a:solidFill>
                <a:schemeClr val="bg1"/>
              </a:solidFill>
              <a:latin typeface="Century Gothic" pitchFamily="34" charset="0"/>
            </a:endParaRPr>
          </a:p>
          <a:p>
            <a:pPr marL="0" indent="0">
              <a:buNone/>
            </a:pPr>
            <a:r>
              <a:rPr lang="en-US" sz="3600" b="1" dirty="0" err="1">
                <a:solidFill>
                  <a:schemeClr val="bg1"/>
                </a:solidFill>
                <a:latin typeface="Century Gothic" pitchFamily="34" charset="0"/>
              </a:rPr>
              <a:t>Espace</a:t>
            </a:r>
            <a:r>
              <a:rPr lang="en-US" sz="3600" b="1" dirty="0">
                <a:solidFill>
                  <a:schemeClr val="bg1"/>
                </a:solidFill>
                <a:latin typeface="Century Gothic" pitchFamily="34" charset="0"/>
              </a:rPr>
              <a:t> mort / </a:t>
            </a:r>
            <a:r>
              <a:rPr lang="en-US" sz="3600" b="1" dirty="0" err="1">
                <a:solidFill>
                  <a:schemeClr val="bg1"/>
                </a:solidFill>
                <a:latin typeface="Century Gothic" pitchFamily="34" charset="0"/>
              </a:rPr>
              <a:t>Effet</a:t>
            </a:r>
            <a:r>
              <a:rPr lang="en-US" sz="3600" b="1" dirty="0">
                <a:solidFill>
                  <a:schemeClr val="bg1"/>
                </a:solidFill>
                <a:latin typeface="Century Gothic" pitchFamily="34" charset="0"/>
              </a:rPr>
              <a:t> shunt / </a:t>
            </a:r>
            <a:r>
              <a:rPr lang="en-US" sz="3600" b="1" dirty="0" err="1">
                <a:solidFill>
                  <a:schemeClr val="bg1"/>
                </a:solidFill>
                <a:latin typeface="Century Gothic" pitchFamily="34" charset="0"/>
              </a:rPr>
              <a:t>Effet</a:t>
            </a:r>
            <a:r>
              <a:rPr lang="en-US" sz="3600" b="1" dirty="0">
                <a:solidFill>
                  <a:schemeClr val="bg1"/>
                </a:solidFill>
                <a:latin typeface="Century Gothic" pitchFamily="34" charset="0"/>
              </a:rPr>
              <a:t> </a:t>
            </a:r>
            <a:r>
              <a:rPr lang="en-US" sz="3600" b="1" dirty="0" err="1">
                <a:solidFill>
                  <a:schemeClr val="bg1"/>
                </a:solidFill>
                <a:latin typeface="Century Gothic" pitchFamily="34" charset="0"/>
              </a:rPr>
              <a:t>espace</a:t>
            </a:r>
            <a:r>
              <a:rPr lang="en-US" sz="3600" b="1" dirty="0">
                <a:solidFill>
                  <a:schemeClr val="bg1"/>
                </a:solidFill>
                <a:latin typeface="Century Gothic" pitchFamily="34" charset="0"/>
              </a:rPr>
              <a:t>-mort</a:t>
            </a:r>
          </a:p>
          <a:p>
            <a:pPr marL="0" indent="0">
              <a:buNone/>
            </a:pPr>
            <a:r>
              <a:rPr lang="en-US" sz="3600" b="1" dirty="0" err="1">
                <a:solidFill>
                  <a:schemeClr val="bg1"/>
                </a:solidFill>
                <a:latin typeface="Century Gothic" pitchFamily="34" charset="0"/>
              </a:rPr>
              <a:t>Gazometrie</a:t>
            </a:r>
            <a:r>
              <a:rPr lang="en-US" sz="3600" b="1" dirty="0">
                <a:solidFill>
                  <a:schemeClr val="bg1"/>
                </a:solidFill>
                <a:latin typeface="Century Gothic" pitchFamily="34" charset="0"/>
              </a:rPr>
              <a:t> sanguine/</a:t>
            </a:r>
            <a:r>
              <a:rPr lang="en-US" sz="3600" b="1" dirty="0" err="1">
                <a:solidFill>
                  <a:schemeClr val="bg1"/>
                </a:solidFill>
                <a:latin typeface="Century Gothic" pitchFamily="34" charset="0"/>
              </a:rPr>
              <a:t>Spirometrie</a:t>
            </a:r>
            <a:r>
              <a:rPr lang="en-US" sz="3600" b="1" dirty="0">
                <a:solidFill>
                  <a:schemeClr val="bg1"/>
                </a:solidFill>
                <a:latin typeface="Century Gothic" pitchFamily="34" charset="0"/>
              </a:rPr>
              <a:t>/</a:t>
            </a:r>
            <a:r>
              <a:rPr lang="en-US" sz="3600" b="1" dirty="0" err="1">
                <a:solidFill>
                  <a:schemeClr val="bg1"/>
                </a:solidFill>
                <a:latin typeface="Century Gothic" pitchFamily="34" charset="0"/>
              </a:rPr>
              <a:t>Plethysmographie</a:t>
            </a:r>
            <a:endParaRPr lang="en-US" sz="3600" b="1" dirty="0">
              <a:solidFill>
                <a:schemeClr val="bg1"/>
              </a:solidFill>
              <a:latin typeface="Century Gothic" pitchFamily="34" charset="0"/>
            </a:endParaRPr>
          </a:p>
          <a:p>
            <a:pPr marL="0" indent="0">
              <a:buNone/>
            </a:pPr>
            <a:r>
              <a:rPr lang="en-US" sz="3600" b="1" dirty="0" err="1">
                <a:solidFill>
                  <a:schemeClr val="bg1"/>
                </a:solidFill>
                <a:latin typeface="Century Gothic" pitchFamily="34" charset="0"/>
              </a:rPr>
              <a:t>Equilibre</a:t>
            </a:r>
            <a:r>
              <a:rPr lang="en-US" sz="3600" b="1" dirty="0">
                <a:solidFill>
                  <a:schemeClr val="bg1"/>
                </a:solidFill>
                <a:latin typeface="Century Gothic" pitchFamily="34" charset="0"/>
              </a:rPr>
              <a:t> </a:t>
            </a:r>
            <a:r>
              <a:rPr lang="en-US" sz="3600" b="1" dirty="0" err="1">
                <a:solidFill>
                  <a:schemeClr val="bg1"/>
                </a:solidFill>
                <a:latin typeface="Century Gothic" pitchFamily="34" charset="0"/>
              </a:rPr>
              <a:t>Acido-Basique</a:t>
            </a:r>
            <a:r>
              <a:rPr lang="en-US" sz="3600" b="1" dirty="0">
                <a:solidFill>
                  <a:schemeClr val="bg1"/>
                </a:solidFill>
                <a:latin typeface="Century Gothic" pitchFamily="34" charset="0"/>
              </a:rPr>
              <a:t> : </a:t>
            </a:r>
            <a:r>
              <a:rPr lang="en-US" sz="3600" b="1" dirty="0" err="1">
                <a:solidFill>
                  <a:schemeClr val="bg1"/>
                </a:solidFill>
                <a:latin typeface="Times New Roman" panose="02020603050405020304" pitchFamily="18" charset="0"/>
                <a:cs typeface="Times New Roman" panose="02020603050405020304" pitchFamily="18" charset="0"/>
              </a:rPr>
              <a:t>A</a:t>
            </a:r>
            <a:r>
              <a:rPr lang="en-US" sz="3600" b="1" dirty="0" err="1">
                <a:solidFill>
                  <a:schemeClr val="bg1"/>
                </a:solidFill>
                <a:latin typeface="Century Gothic" pitchFamily="34" charset="0"/>
              </a:rPr>
              <a:t>cidose</a:t>
            </a:r>
            <a:r>
              <a:rPr lang="en-US" sz="3600" b="1" dirty="0">
                <a:solidFill>
                  <a:schemeClr val="bg1"/>
                </a:solidFill>
                <a:latin typeface="Century Gothic" pitchFamily="34" charset="0"/>
              </a:rPr>
              <a:t> Vs </a:t>
            </a:r>
            <a:r>
              <a:rPr lang="en-US" sz="3600" b="1" dirty="0" err="1">
                <a:solidFill>
                  <a:schemeClr val="bg1"/>
                </a:solidFill>
                <a:latin typeface="Times New Roman" panose="02020603050405020304" pitchFamily="18" charset="0"/>
                <a:cs typeface="Times New Roman" panose="02020603050405020304" pitchFamily="18" charset="0"/>
              </a:rPr>
              <a:t>A</a:t>
            </a:r>
            <a:r>
              <a:rPr lang="en-US" sz="3600" b="1" dirty="0" err="1">
                <a:solidFill>
                  <a:schemeClr val="bg1"/>
                </a:solidFill>
                <a:latin typeface="Century Gothic" pitchFamily="34" charset="0"/>
              </a:rPr>
              <a:t>lc</a:t>
            </a:r>
            <a:r>
              <a:rPr lang="en-US" sz="3600" b="1" dirty="0" err="1">
                <a:solidFill>
                  <a:schemeClr val="bg1"/>
                </a:solidFill>
                <a:latin typeface="Times New Roman" panose="02020603050405020304" pitchFamily="18" charset="0"/>
                <a:cs typeface="Times New Roman" panose="02020603050405020304" pitchFamily="18" charset="0"/>
              </a:rPr>
              <a:t>a</a:t>
            </a:r>
            <a:r>
              <a:rPr lang="en-US" sz="3600" b="1" dirty="0" err="1">
                <a:solidFill>
                  <a:schemeClr val="bg1"/>
                </a:solidFill>
                <a:latin typeface="Century Gothic" pitchFamily="34" charset="0"/>
              </a:rPr>
              <a:t>lose</a:t>
            </a:r>
            <a:endParaRPr lang="en-US" sz="3600" dirty="0">
              <a:latin typeface="Century Gothic" pitchFamily="34" charset="0"/>
            </a:endParaRPr>
          </a:p>
        </p:txBody>
      </p:sp>
      <p:sp>
        <p:nvSpPr>
          <p:cNvPr id="4" name="Espace réservé du numéro de diapositive 3"/>
          <p:cNvSpPr>
            <a:spLocks noGrp="1"/>
          </p:cNvSpPr>
          <p:nvPr>
            <p:ph type="sldNum" sz="quarter" idx="12"/>
          </p:nvPr>
        </p:nvSpPr>
        <p:spPr/>
        <p:txBody>
          <a:bodyPr/>
          <a:lstStyle/>
          <a:p>
            <a:pPr>
              <a:defRPr/>
            </a:pPr>
            <a:fld id="{D23F7123-E925-4A7B-A469-AD12E535BCA5}" type="slidenum">
              <a:rPr lang="en-US" smtClean="0"/>
              <a:pPr>
                <a:defRPr/>
              </a:pPr>
              <a:t>10</a:t>
            </a:fld>
            <a:endParaRPr lang="en-US" dirty="0"/>
          </a:p>
        </p:txBody>
      </p:sp>
    </p:spTree>
    <p:extLst>
      <p:ext uri="{BB962C8B-B14F-4D97-AF65-F5344CB8AC3E}">
        <p14:creationId xmlns:p14="http://schemas.microsoft.com/office/powerpoint/2010/main" val="109759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iterate type="wd">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iterate type="wd">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iterate type="wd">
                                    <p:tmPct val="1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iterate type="wd">
                                    <p:tmPct val="1000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iterate type="wd">
                                    <p:tmPct val="10000"/>
                                  </p:iterate>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52687" y="482203"/>
            <a:ext cx="7384852" cy="750094"/>
          </a:xfrm>
        </p:spPr>
        <p:txBody>
          <a:bodyPr/>
          <a:lstStyle/>
          <a:p>
            <a:r>
              <a:rPr lang="en-US" dirty="0"/>
              <a:t>Spirometrie</a:t>
            </a:r>
            <a:endParaRPr lang="fr-FR" dirty="0"/>
          </a:p>
        </p:txBody>
      </p:sp>
      <p:pic>
        <p:nvPicPr>
          <p:cNvPr id="1026" name="Picture 2" descr="https://www.toomed.com/blog/wp-content/uploads/2019/02/imag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63329" y="1339453"/>
            <a:ext cx="8458763" cy="4915793"/>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numéro de diapositive 3"/>
          <p:cNvSpPr>
            <a:spLocks noGrp="1"/>
          </p:cNvSpPr>
          <p:nvPr>
            <p:ph type="sldNum" sz="quarter" idx="12"/>
          </p:nvPr>
        </p:nvSpPr>
        <p:spPr/>
        <p:txBody>
          <a:bodyPr/>
          <a:lstStyle/>
          <a:p>
            <a:pPr>
              <a:defRPr/>
            </a:pPr>
            <a:fld id="{D23F7123-E925-4A7B-A469-AD12E535BCA5}" type="slidenum">
              <a:rPr lang="en-US" smtClean="0"/>
              <a:pPr>
                <a:defRPr/>
              </a:pPr>
              <a:t>11</a:t>
            </a:fld>
            <a:endParaRPr lang="en-US" dirty="0"/>
          </a:p>
        </p:txBody>
      </p:sp>
    </p:spTree>
    <p:extLst>
      <p:ext uri="{BB962C8B-B14F-4D97-AF65-F5344CB8AC3E}">
        <p14:creationId xmlns:p14="http://schemas.microsoft.com/office/powerpoint/2010/main" val="462710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0613" y="1077841"/>
            <a:ext cx="10986246" cy="5618794"/>
          </a:xfrm>
        </p:spPr>
        <p:txBody>
          <a:bodyPr>
            <a:normAutofit fontScale="90000"/>
          </a:bodyPr>
          <a:lstStyle/>
          <a:p>
            <a:pPr lvl="0" algn="l"/>
            <a:r>
              <a:rPr lang="fr-FR" sz="3094" dirty="0">
                <a:solidFill>
                  <a:schemeClr val="bg1"/>
                </a:solidFill>
                <a:latin typeface="Arial Black" panose="020B0A04020102020204" pitchFamily="34" charset="0"/>
              </a:rPr>
              <a:t>L’oxygène est un médicament ; donc, sauf urgence vitale (état de choc, cyanose, arrêt cardio-respiratoire, etc.) la prescription médicale écrite est requise avant de l’administrer.</a:t>
            </a:r>
            <a:br>
              <a:rPr lang="fr-FR" sz="3094" dirty="0">
                <a:solidFill>
                  <a:schemeClr val="bg1"/>
                </a:solidFill>
                <a:latin typeface="Arial Black" panose="020B0A04020102020204" pitchFamily="34" charset="0"/>
              </a:rPr>
            </a:br>
            <a:br>
              <a:rPr lang="fr-FR" sz="3094" dirty="0">
                <a:solidFill>
                  <a:schemeClr val="bg1"/>
                </a:solidFill>
                <a:latin typeface="Arial Black" panose="020B0A04020102020204" pitchFamily="34" charset="0"/>
              </a:rPr>
            </a:br>
            <a:r>
              <a:rPr lang="fr-FR" sz="3094" dirty="0">
                <a:solidFill>
                  <a:schemeClr val="bg1"/>
                </a:solidFill>
                <a:latin typeface="Arial Black" panose="020B0A04020102020204" pitchFamily="34" charset="0"/>
              </a:rPr>
              <a:t>En cas d’hémorragie, l’oxygène est obligatoire ; il est aussi un antidote de l’intoxication au monoxyde de carbone.</a:t>
            </a:r>
            <a:br>
              <a:rPr lang="fr-FR" sz="3094" dirty="0">
                <a:solidFill>
                  <a:schemeClr val="bg1"/>
                </a:solidFill>
                <a:latin typeface="Arial Black" panose="020B0A04020102020204" pitchFamily="34" charset="0"/>
              </a:rPr>
            </a:br>
            <a:r>
              <a:rPr lang="en-US" sz="3094" dirty="0" err="1">
                <a:solidFill>
                  <a:schemeClr val="bg1"/>
                </a:solidFill>
                <a:latin typeface="Arial Black" panose="020B0A04020102020204" pitchFamily="34" charset="0"/>
              </a:rPr>
              <a:t>Taux</a:t>
            </a:r>
            <a:r>
              <a:rPr lang="en-US" sz="3094" dirty="0">
                <a:solidFill>
                  <a:schemeClr val="bg1"/>
                </a:solidFill>
                <a:latin typeface="Arial Black" panose="020B0A04020102020204" pitchFamily="34" charset="0"/>
              </a:rPr>
              <a:t> de </a:t>
            </a:r>
            <a:r>
              <a:rPr lang="en-US" sz="3094" dirty="0" err="1">
                <a:solidFill>
                  <a:schemeClr val="bg1"/>
                </a:solidFill>
                <a:latin typeface="Arial Black" panose="020B0A04020102020204" pitchFamily="34" charset="0"/>
              </a:rPr>
              <a:t>HbCO</a:t>
            </a:r>
            <a:r>
              <a:rPr lang="en-US" sz="3094" dirty="0">
                <a:solidFill>
                  <a:schemeClr val="bg1"/>
                </a:solidFill>
                <a:latin typeface="Arial Black" panose="020B0A04020102020204" pitchFamily="34" charset="0"/>
              </a:rPr>
              <a:t> Normal: </a:t>
            </a:r>
            <a:r>
              <a:rPr lang="en-US" sz="4000" b="1" dirty="0">
                <a:solidFill>
                  <a:schemeClr val="bg1"/>
                </a:solidFill>
                <a:latin typeface="Times New Roman" panose="02020603050405020304" pitchFamily="18" charset="0"/>
                <a:cs typeface="Times New Roman" panose="02020603050405020304" pitchFamily="18" charset="0"/>
              </a:rPr>
              <a:t>˂ 4%</a:t>
            </a:r>
            <a:br>
              <a:rPr lang="en-US" sz="3094" dirty="0">
                <a:solidFill>
                  <a:schemeClr val="bg1"/>
                </a:solidFill>
                <a:latin typeface="Times New Roman" panose="02020603050405020304" pitchFamily="18" charset="0"/>
                <a:cs typeface="Times New Roman" panose="02020603050405020304" pitchFamily="18" charset="0"/>
              </a:rPr>
            </a:br>
            <a:r>
              <a:rPr lang="en-US" sz="3094" dirty="0">
                <a:solidFill>
                  <a:schemeClr val="bg1"/>
                </a:solidFill>
                <a:latin typeface="Arial Black" panose="020B0A04020102020204" pitchFamily="34" charset="0"/>
                <a:cs typeface="Times New Roman" panose="02020603050405020304" pitchFamily="18" charset="0"/>
              </a:rPr>
              <a:t>Chez les </a:t>
            </a:r>
            <a:r>
              <a:rPr lang="en-US" sz="3094" dirty="0" err="1">
                <a:solidFill>
                  <a:schemeClr val="bg1"/>
                </a:solidFill>
                <a:latin typeface="Arial Black" panose="020B0A04020102020204" pitchFamily="34" charset="0"/>
                <a:cs typeface="Times New Roman" panose="02020603050405020304" pitchFamily="18" charset="0"/>
              </a:rPr>
              <a:t>Fumeurs</a:t>
            </a:r>
            <a:r>
              <a:rPr lang="en-US" sz="3094" dirty="0">
                <a:solidFill>
                  <a:schemeClr val="bg1"/>
                </a:solidFill>
                <a:latin typeface="Arial Black" panose="020B0A04020102020204" pitchFamily="34" charset="0"/>
                <a:cs typeface="Times New Roman" panose="02020603050405020304" pitchFamily="18" charset="0"/>
              </a:rPr>
              <a:t>: </a:t>
            </a:r>
            <a:r>
              <a:rPr lang="en-US" sz="3094" dirty="0" err="1">
                <a:solidFill>
                  <a:schemeClr val="bg1"/>
                </a:solidFill>
                <a:latin typeface="Arial Black" panose="020B0A04020102020204" pitchFamily="34" charset="0"/>
                <a:cs typeface="Times New Roman" panose="02020603050405020304" pitchFamily="18" charset="0"/>
              </a:rPr>
              <a:t>HbCO</a:t>
            </a:r>
            <a:r>
              <a:rPr lang="en-US" sz="3094" dirty="0">
                <a:solidFill>
                  <a:schemeClr val="bg1"/>
                </a:solidFill>
                <a:latin typeface="Arial Black" panose="020B0A04020102020204" pitchFamily="34" charset="0"/>
                <a:cs typeface="Times New Roman" panose="02020603050405020304" pitchFamily="18" charset="0"/>
              </a:rPr>
              <a:t> </a:t>
            </a:r>
            <a:r>
              <a:rPr lang="en-US" sz="3094" dirty="0" err="1">
                <a:solidFill>
                  <a:schemeClr val="bg1"/>
                </a:solidFill>
                <a:latin typeface="Arial Black" panose="020B0A04020102020204" pitchFamily="34" charset="0"/>
                <a:cs typeface="Times New Roman" panose="02020603050405020304" pitchFamily="18" charset="0"/>
              </a:rPr>
              <a:t>compris</a:t>
            </a:r>
            <a:r>
              <a:rPr lang="en-US" sz="3094" dirty="0">
                <a:solidFill>
                  <a:schemeClr val="bg1"/>
                </a:solidFill>
                <a:latin typeface="Arial Black" panose="020B0A04020102020204" pitchFamily="34" charset="0"/>
                <a:cs typeface="Times New Roman" panose="02020603050405020304" pitchFamily="18" charset="0"/>
              </a:rPr>
              <a:t> entre 5 a 10%</a:t>
            </a:r>
            <a:br>
              <a:rPr lang="fr-FR" sz="3094" dirty="0">
                <a:solidFill>
                  <a:schemeClr val="bg1"/>
                </a:solidFill>
                <a:latin typeface="Arial Black" panose="020B0A04020102020204" pitchFamily="34" charset="0"/>
              </a:rPr>
            </a:br>
            <a:endParaRPr lang="fr-FR" sz="3094" dirty="0">
              <a:solidFill>
                <a:schemeClr val="bg1"/>
              </a:solidFill>
              <a:latin typeface="Arial Black" panose="020B0A04020102020204" pitchFamily="34" charset="0"/>
            </a:endParaRPr>
          </a:p>
        </p:txBody>
      </p:sp>
      <p:sp>
        <p:nvSpPr>
          <p:cNvPr id="4" name="Slide Number Placeholder 3"/>
          <p:cNvSpPr>
            <a:spLocks noGrp="1"/>
          </p:cNvSpPr>
          <p:nvPr>
            <p:ph type="sldNum" sz="quarter" idx="12"/>
          </p:nvPr>
        </p:nvSpPr>
        <p:spPr>
          <a:xfrm>
            <a:off x="10058549" y="5733976"/>
            <a:ext cx="609451" cy="521270"/>
          </a:xfrm>
          <a:prstGeom prst="rect">
            <a:avLst/>
          </a:prstGeom>
        </p:spPr>
        <p:txBody>
          <a:bodyPr/>
          <a:lstStyle/>
          <a:p>
            <a:pPr>
              <a:defRPr/>
            </a:pPr>
            <a:fld id="{D23F7123-E925-4A7B-A469-AD12E535BCA5}" type="slidenum">
              <a:rPr lang="en-US" smtClean="0"/>
              <a:pPr>
                <a:defRPr/>
              </a:pPr>
              <a:t>12</a:t>
            </a:fld>
            <a:endParaRPr lang="en-US" dirty="0"/>
          </a:p>
        </p:txBody>
      </p:sp>
      <p:sp>
        <p:nvSpPr>
          <p:cNvPr id="9" name="ZoneTexte 8"/>
          <p:cNvSpPr txBox="1"/>
          <p:nvPr/>
        </p:nvSpPr>
        <p:spPr>
          <a:xfrm>
            <a:off x="2630658" y="428625"/>
            <a:ext cx="6836899" cy="676660"/>
          </a:xfrm>
          <a:prstGeom prst="rect">
            <a:avLst/>
          </a:prstGeom>
          <a:noFill/>
        </p:spPr>
        <p:txBody>
          <a:bodyPr wrap="square" rtlCol="0">
            <a:spAutoFit/>
          </a:bodyPr>
          <a:lstStyle/>
          <a:p>
            <a:pPr algn="ctr"/>
            <a:r>
              <a:rPr lang="en-US" sz="3797" b="1" dirty="0">
                <a:solidFill>
                  <a:srgbClr val="FF0000"/>
                </a:solidFill>
                <a:latin typeface="Century Gothic" pitchFamily="34" charset="0"/>
              </a:rPr>
              <a:t>Indications de l’O2 RX</a:t>
            </a:r>
            <a:endParaRPr lang="fr-FR" sz="3797" b="1" dirty="0">
              <a:solidFill>
                <a:srgbClr val="FF0000"/>
              </a:solidFill>
              <a:latin typeface="Century Gothic" pitchFamily="34" charset="0"/>
            </a:endParaRPr>
          </a:p>
        </p:txBody>
      </p:sp>
    </p:spTree>
    <p:extLst>
      <p:ext uri="{BB962C8B-B14F-4D97-AF65-F5344CB8AC3E}">
        <p14:creationId xmlns:p14="http://schemas.microsoft.com/office/powerpoint/2010/main" val="3065838836"/>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2691805"/>
            <a:ext cx="9905999" cy="3099396"/>
          </a:xfrm>
        </p:spPr>
        <p:txBody>
          <a:bodyPr/>
          <a:lstStyle/>
          <a:p>
            <a:pPr algn="just"/>
            <a:endParaRPr lang="en-US" dirty="0"/>
          </a:p>
          <a:p>
            <a:pPr algn="just"/>
            <a:endParaRPr lang="en-US" dirty="0"/>
          </a:p>
          <a:p>
            <a:pPr algn="just"/>
            <a:endParaRPr lang="en-US" sz="2812" dirty="0">
              <a:solidFill>
                <a:schemeClr val="bg1"/>
              </a:solidFill>
            </a:endParaRPr>
          </a:p>
        </p:txBody>
      </p:sp>
      <p:sp>
        <p:nvSpPr>
          <p:cNvPr id="4" name="Slide Number Placeholder 3"/>
          <p:cNvSpPr>
            <a:spLocks noGrp="1"/>
          </p:cNvSpPr>
          <p:nvPr>
            <p:ph type="sldNum" sz="quarter" idx="12"/>
          </p:nvPr>
        </p:nvSpPr>
        <p:spPr/>
        <p:txBody>
          <a:bodyPr/>
          <a:lstStyle/>
          <a:p>
            <a:pPr>
              <a:defRPr/>
            </a:pPr>
            <a:fld id="{D23F7123-E925-4A7B-A469-AD12E535BCA5}" type="slidenum">
              <a:rPr lang="en-US" smtClean="0"/>
              <a:pPr>
                <a:defRPr/>
              </a:pPr>
              <a:t>13</a:t>
            </a:fld>
            <a:endParaRPr lang="en-US" dirty="0"/>
          </a:p>
        </p:txBody>
      </p:sp>
      <p:sp>
        <p:nvSpPr>
          <p:cNvPr id="5" name="ZoneTexte 4"/>
          <p:cNvSpPr txBox="1"/>
          <p:nvPr/>
        </p:nvSpPr>
        <p:spPr>
          <a:xfrm>
            <a:off x="1860176" y="1041097"/>
            <a:ext cx="7856340" cy="4955203"/>
          </a:xfrm>
          <a:prstGeom prst="rect">
            <a:avLst/>
          </a:prstGeom>
          <a:noFill/>
        </p:spPr>
        <p:txBody>
          <a:bodyPr wrap="square" rtlCol="0">
            <a:spAutoFit/>
          </a:bodyPr>
          <a:lstStyle/>
          <a:p>
            <a:r>
              <a:rPr lang="fr-FR" sz="3200" b="1" dirty="0">
                <a:solidFill>
                  <a:schemeClr val="bg1"/>
                </a:solidFill>
                <a:latin typeface="Century Gothic" panose="020B0502020202020204" pitchFamily="34" charset="0"/>
              </a:rPr>
              <a:t>Causes respiratoires:</a:t>
            </a:r>
          </a:p>
          <a:p>
            <a:r>
              <a:rPr lang="fr-FR" sz="3200" b="1" dirty="0">
                <a:solidFill>
                  <a:schemeClr val="bg1"/>
                </a:solidFill>
                <a:latin typeface="Century Gothic" panose="020B0502020202020204" pitchFamily="34" charset="0"/>
              </a:rPr>
              <a:t> </a:t>
            </a:r>
            <a:endParaRPr lang="fr-FR" sz="3200" dirty="0">
              <a:solidFill>
                <a:schemeClr val="bg1"/>
              </a:solidFill>
              <a:latin typeface="Century Gothic" panose="020B0502020202020204" pitchFamily="34" charset="0"/>
            </a:endParaRPr>
          </a:p>
          <a:p>
            <a:pPr marL="571500" indent="-571500">
              <a:buFont typeface="Wingdings" panose="05000000000000000000" pitchFamily="2" charset="2"/>
              <a:buChar char="q"/>
            </a:pPr>
            <a:r>
              <a:rPr lang="fr-FR" sz="3600" b="1" dirty="0">
                <a:solidFill>
                  <a:schemeClr val="bg1"/>
                </a:solidFill>
                <a:latin typeface="Century Gothic" panose="020B0502020202020204" pitchFamily="34" charset="0"/>
              </a:rPr>
              <a:t>Asthme.</a:t>
            </a:r>
          </a:p>
          <a:p>
            <a:pPr marL="571500" indent="-571500">
              <a:buFont typeface="Wingdings" panose="05000000000000000000" pitchFamily="2" charset="2"/>
              <a:buChar char="q"/>
            </a:pPr>
            <a:r>
              <a:rPr lang="fr-FR" sz="3600" b="1" dirty="0">
                <a:solidFill>
                  <a:schemeClr val="bg1"/>
                </a:solidFill>
                <a:latin typeface="Century Gothic" panose="020B0502020202020204" pitchFamily="34" charset="0"/>
              </a:rPr>
              <a:t>Pneumopathie.</a:t>
            </a:r>
          </a:p>
          <a:p>
            <a:pPr marL="571500" indent="-571500">
              <a:buFont typeface="Wingdings" panose="05000000000000000000" pitchFamily="2" charset="2"/>
              <a:buChar char="q"/>
            </a:pPr>
            <a:r>
              <a:rPr lang="fr-FR" sz="3600" b="1" dirty="0">
                <a:solidFill>
                  <a:schemeClr val="bg1"/>
                </a:solidFill>
                <a:latin typeface="Century Gothic" panose="020B0502020202020204" pitchFamily="34" charset="0"/>
              </a:rPr>
              <a:t>Insuffisance respiratoire aiguë</a:t>
            </a:r>
          </a:p>
          <a:p>
            <a:pPr marL="571500" indent="-571500">
              <a:buFont typeface="Wingdings" panose="05000000000000000000" pitchFamily="2" charset="2"/>
              <a:buChar char="q"/>
            </a:pPr>
            <a:r>
              <a:rPr lang="fr-FR" sz="3600" b="1" dirty="0">
                <a:solidFill>
                  <a:schemeClr val="bg1"/>
                </a:solidFill>
                <a:latin typeface="Century Gothic" panose="020B0502020202020204" pitchFamily="34" charset="0"/>
              </a:rPr>
              <a:t>Syndrome de détresse respiratoire</a:t>
            </a:r>
          </a:p>
          <a:p>
            <a:pPr marL="571500" indent="-571500">
              <a:buFont typeface="Wingdings" panose="05000000000000000000" pitchFamily="2" charset="2"/>
              <a:buChar char="q"/>
            </a:pPr>
            <a:r>
              <a:rPr lang="fr-FR" sz="3600" b="1" dirty="0">
                <a:solidFill>
                  <a:schemeClr val="bg1"/>
                </a:solidFill>
                <a:latin typeface="Century Gothic" panose="020B0502020202020204" pitchFamily="34" charset="0"/>
              </a:rPr>
              <a:t>Bronchite chronique.</a:t>
            </a:r>
          </a:p>
          <a:p>
            <a:r>
              <a:rPr lang="fr-FR" sz="3600" b="1" dirty="0">
                <a:latin typeface="Century Gothic" panose="020B0502020202020204" pitchFamily="34" charset="0"/>
              </a:rPr>
              <a:t> </a:t>
            </a:r>
          </a:p>
        </p:txBody>
      </p:sp>
    </p:spTree>
    <p:extLst>
      <p:ext uri="{BB962C8B-B14F-4D97-AF65-F5344CB8AC3E}">
        <p14:creationId xmlns:p14="http://schemas.microsoft.com/office/powerpoint/2010/main" val="335411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1" nodeType="clickEffect">
                                  <p:stCondLst>
                                    <p:cond delay="8000"/>
                                  </p:stCondLst>
                                  <p:iterate type="wd">
                                    <p:tmPct val="20000"/>
                                  </p:iterate>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6" presetClass="emph" presetSubtype="0" fill="hold" grpId="0" nodeType="clickEffect">
                                  <p:stCondLst>
                                    <p:cond delay="8000"/>
                                  </p:stCondLst>
                                  <p:iterate type="wd">
                                    <p:tmPct val="10000"/>
                                  </p:iterate>
                                  <p:childTnLst>
                                    <p:animEffect transition="out" filter="fade">
                                      <p:cBhvr>
                                        <p:cTn id="12" dur="500" tmFilter="0, 0; .2, .5; .8, .5; 1, 0"/>
                                        <p:tgtEl>
                                          <p:spTgt spid="5"/>
                                        </p:tgtEl>
                                      </p:cBhvr>
                                    </p:animEffect>
                                    <p:animScale>
                                      <p:cBhvr>
                                        <p:cTn id="13" dur="250" autoRev="1" fill="hold"/>
                                        <p:tgtEl>
                                          <p:spTgt spid="5"/>
                                        </p:tgtEl>
                                      </p:cBhvr>
                                      <p:by x="105000" y="105000"/>
                                    </p:animScale>
                                  </p:childTnLst>
                                </p:cTn>
                              </p:par>
                            </p:childTnLst>
                          </p:cTn>
                        </p:par>
                      </p:childTnLst>
                    </p:cTn>
                  </p:par>
                </p:childTnLst>
              </p:cTn>
              <p:nextCondLst>
                <p:cond evt="onClick" delay="0">
                  <p:tgtEl>
                    <p:spTgt spid="3"/>
                  </p:tgtEl>
                </p:cond>
              </p:nextCondLst>
            </p:seq>
          </p:childTnLst>
        </p:cTn>
      </p:par>
    </p:tnLst>
    <p:bldLst>
      <p:bldP spid="5" grpId="0"/>
      <p:bldP spid="5"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2687" y="146027"/>
            <a:ext cx="7384852" cy="526326"/>
          </a:xfrm>
        </p:spPr>
        <p:txBody>
          <a:bodyPr>
            <a:normAutofit fontScale="90000"/>
          </a:bodyPr>
          <a:lstStyle/>
          <a:p>
            <a:r>
              <a:rPr lang="fr-FR" dirty="0">
                <a:solidFill>
                  <a:srgbClr val="FF0000"/>
                </a:solidFill>
                <a:latin typeface="Arial Black" panose="020B0A04020102020204" pitchFamily="34" charset="0"/>
              </a:rPr>
              <a:t>Causes circulatoires</a:t>
            </a:r>
            <a:r>
              <a:rPr lang="fr-FR" dirty="0"/>
              <a:t>.</a:t>
            </a:r>
            <a:r>
              <a:rPr lang="en-US" dirty="0"/>
              <a:t> </a:t>
            </a:r>
            <a:endParaRPr lang="fr-FR" dirty="0"/>
          </a:p>
        </p:txBody>
      </p:sp>
      <p:sp>
        <p:nvSpPr>
          <p:cNvPr id="3" name="Content Placeholder 2"/>
          <p:cNvSpPr>
            <a:spLocks noGrp="1"/>
          </p:cNvSpPr>
          <p:nvPr>
            <p:ph idx="1"/>
          </p:nvPr>
        </p:nvSpPr>
        <p:spPr>
          <a:xfrm>
            <a:off x="1062318" y="672353"/>
            <a:ext cx="10273553" cy="6064623"/>
          </a:xfrm>
        </p:spPr>
        <p:txBody>
          <a:bodyPr>
            <a:normAutofit lnSpcReduction="10000"/>
          </a:bodyPr>
          <a:lstStyle/>
          <a:p>
            <a:pPr marL="0" indent="0">
              <a:buNone/>
            </a:pPr>
            <a:r>
              <a:rPr lang="fr-FR" sz="3600" dirty="0">
                <a:solidFill>
                  <a:schemeClr val="bg1"/>
                </a:solidFill>
                <a:latin typeface="Arial Black" panose="020B0A04020102020204" pitchFamily="34" charset="0"/>
              </a:rPr>
              <a:t>O.A.P.</a:t>
            </a:r>
          </a:p>
          <a:p>
            <a:pPr marL="0" indent="0">
              <a:buNone/>
            </a:pPr>
            <a:r>
              <a:rPr lang="fr-FR" sz="3600" dirty="0">
                <a:solidFill>
                  <a:schemeClr val="bg1"/>
                </a:solidFill>
                <a:latin typeface="Arial Black" panose="020B0A04020102020204" pitchFamily="34" charset="0"/>
              </a:rPr>
              <a:t>Etat de choc.</a:t>
            </a:r>
          </a:p>
          <a:p>
            <a:pPr marL="0" indent="0">
              <a:buNone/>
            </a:pPr>
            <a:r>
              <a:rPr lang="fr-FR" sz="3600" dirty="0">
                <a:solidFill>
                  <a:schemeClr val="bg1"/>
                </a:solidFill>
                <a:latin typeface="Arial Black" panose="020B0A04020102020204" pitchFamily="34" charset="0"/>
              </a:rPr>
              <a:t>Embolie pulmonaire.</a:t>
            </a:r>
          </a:p>
          <a:p>
            <a:pPr marL="0" indent="0">
              <a:buNone/>
            </a:pPr>
            <a:r>
              <a:rPr lang="fr-FR" sz="3600" dirty="0">
                <a:solidFill>
                  <a:schemeClr val="bg1"/>
                </a:solidFill>
                <a:latin typeface="Arial Black" panose="020B0A04020102020204" pitchFamily="34" charset="0"/>
              </a:rPr>
              <a:t>Anémie.</a:t>
            </a:r>
          </a:p>
          <a:p>
            <a:pPr marL="0" indent="0">
              <a:buNone/>
            </a:pPr>
            <a:r>
              <a:rPr lang="fr-FR" sz="3600" b="1" dirty="0">
                <a:solidFill>
                  <a:schemeClr val="bg1"/>
                </a:solidFill>
                <a:latin typeface="Arial Black" panose="020B0A04020102020204" pitchFamily="34" charset="0"/>
              </a:rPr>
              <a:t>Causes dites "centrales".</a:t>
            </a:r>
            <a:endParaRPr lang="fr-FR" sz="3600" dirty="0">
              <a:solidFill>
                <a:schemeClr val="bg1"/>
              </a:solidFill>
              <a:latin typeface="Arial Black" panose="020B0A04020102020204" pitchFamily="34" charset="0"/>
            </a:endParaRPr>
          </a:p>
          <a:p>
            <a:pPr marL="0" indent="0">
              <a:buNone/>
            </a:pPr>
            <a:r>
              <a:rPr lang="fr-FR" sz="3600" dirty="0">
                <a:solidFill>
                  <a:schemeClr val="bg1"/>
                </a:solidFill>
                <a:latin typeface="Arial Black" panose="020B0A04020102020204" pitchFamily="34" charset="0"/>
              </a:rPr>
              <a:t>Intoxications alcooliques.</a:t>
            </a:r>
          </a:p>
          <a:p>
            <a:pPr marL="0" indent="0">
              <a:buNone/>
            </a:pPr>
            <a:r>
              <a:rPr lang="fr-FR" sz="3600" dirty="0">
                <a:solidFill>
                  <a:schemeClr val="bg1"/>
                </a:solidFill>
                <a:latin typeface="Arial Black" panose="020B0A04020102020204" pitchFamily="34" charset="0"/>
              </a:rPr>
              <a:t>Intoxications par les hypnotiques.</a:t>
            </a:r>
          </a:p>
          <a:p>
            <a:pPr marL="0" indent="0">
              <a:buNone/>
            </a:pPr>
            <a:r>
              <a:rPr lang="fr-FR" sz="3600" dirty="0">
                <a:solidFill>
                  <a:schemeClr val="bg1"/>
                </a:solidFill>
                <a:latin typeface="Arial Black" panose="020B0A04020102020204" pitchFamily="34" charset="0"/>
              </a:rPr>
              <a:t>Intoxication par la morphine.</a:t>
            </a:r>
          </a:p>
          <a:p>
            <a:pPr algn="l"/>
            <a:endParaRPr lang="fr-FR" dirty="0">
              <a:solidFill>
                <a:schemeClr val="bg1"/>
              </a:solidFill>
              <a:latin typeface="Arial Black" panose="020B0A04020102020204" pitchFamily="34" charset="0"/>
            </a:endParaRPr>
          </a:p>
        </p:txBody>
      </p:sp>
      <p:sp>
        <p:nvSpPr>
          <p:cNvPr id="4" name="Slide Number Placeholder 3"/>
          <p:cNvSpPr>
            <a:spLocks noGrp="1"/>
          </p:cNvSpPr>
          <p:nvPr>
            <p:ph type="sldNum" sz="quarter" idx="12"/>
          </p:nvPr>
        </p:nvSpPr>
        <p:spPr/>
        <p:txBody>
          <a:bodyPr/>
          <a:lstStyle/>
          <a:p>
            <a:pPr>
              <a:defRPr/>
            </a:pPr>
            <a:fld id="{D23F7123-E925-4A7B-A469-AD12E535BCA5}" type="slidenum">
              <a:rPr lang="en-US" smtClean="0"/>
              <a:pPr>
                <a:defRPr/>
              </a:pPr>
              <a:t>14</a:t>
            </a:fld>
            <a:endParaRPr lang="en-US" dirty="0"/>
          </a:p>
        </p:txBody>
      </p:sp>
    </p:spTree>
    <p:extLst>
      <p:ext uri="{BB962C8B-B14F-4D97-AF65-F5344CB8AC3E}">
        <p14:creationId xmlns:p14="http://schemas.microsoft.com/office/powerpoint/2010/main" val="1578602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77471" y="349624"/>
            <a:ext cx="9991164" cy="628650"/>
          </a:xfrm>
        </p:spPr>
        <p:txBody>
          <a:bodyPr>
            <a:normAutofit fontScale="90000"/>
          </a:bodyPr>
          <a:lstStyle/>
          <a:p>
            <a:pPr algn="ctr"/>
            <a:r>
              <a:rPr lang="en-US" sz="4000" b="1" dirty="0" err="1">
                <a:solidFill>
                  <a:srgbClr val="FF0000"/>
                </a:solidFill>
                <a:latin typeface="Century Gothic" panose="020B0502020202020204" pitchFamily="34" charset="0"/>
              </a:rPr>
              <a:t>Insuffisance</a:t>
            </a:r>
            <a:r>
              <a:rPr lang="en-US" sz="4000" b="1" dirty="0">
                <a:solidFill>
                  <a:srgbClr val="FF0000"/>
                </a:solidFill>
                <a:latin typeface="Century Gothic" panose="020B0502020202020204" pitchFamily="34" charset="0"/>
              </a:rPr>
              <a:t> </a:t>
            </a:r>
            <a:r>
              <a:rPr lang="en-US" sz="4000" b="1" dirty="0" err="1">
                <a:solidFill>
                  <a:srgbClr val="FF0000"/>
                </a:solidFill>
                <a:latin typeface="Century Gothic" panose="020B0502020202020204" pitchFamily="34" charset="0"/>
              </a:rPr>
              <a:t>Respiratoire</a:t>
            </a:r>
            <a:r>
              <a:rPr lang="en-US" sz="4000" b="1" dirty="0">
                <a:solidFill>
                  <a:srgbClr val="FF0000"/>
                </a:solidFill>
                <a:latin typeface="Century Gothic" panose="020B0502020202020204" pitchFamily="34" charset="0"/>
              </a:rPr>
              <a:t> </a:t>
            </a:r>
            <a:r>
              <a:rPr lang="en-US" sz="4000" b="1" dirty="0" err="1">
                <a:solidFill>
                  <a:srgbClr val="FF0000"/>
                </a:solidFill>
                <a:latin typeface="Century Gothic" panose="020B0502020202020204" pitchFamily="34" charset="0"/>
              </a:rPr>
              <a:t>aigue</a:t>
            </a:r>
            <a:br>
              <a:rPr lang="en-US" dirty="0">
                <a:latin typeface="Century Gothic" panose="020B0502020202020204" pitchFamily="34" charset="0"/>
              </a:rPr>
            </a:br>
            <a:endParaRPr lang="fr-FR" dirty="0">
              <a:latin typeface="Century Gothic" panose="020B0502020202020204" pitchFamily="34" charset="0"/>
            </a:endParaRPr>
          </a:p>
        </p:txBody>
      </p:sp>
      <p:sp>
        <p:nvSpPr>
          <p:cNvPr id="3" name="Espace réservé du contenu 2"/>
          <p:cNvSpPr>
            <a:spLocks noGrp="1"/>
          </p:cNvSpPr>
          <p:nvPr>
            <p:ph idx="1"/>
          </p:nvPr>
        </p:nvSpPr>
        <p:spPr>
          <a:xfrm>
            <a:off x="161365" y="779929"/>
            <a:ext cx="11914094" cy="5930153"/>
          </a:xfrm>
        </p:spPr>
        <p:txBody>
          <a:bodyPr>
            <a:normAutofit fontScale="85000" lnSpcReduction="20000"/>
          </a:bodyPr>
          <a:lstStyle/>
          <a:p>
            <a:pPr marL="0" indent="0">
              <a:buNone/>
            </a:pPr>
            <a:r>
              <a:rPr lang="en-US" sz="3900" b="1" dirty="0" err="1">
                <a:solidFill>
                  <a:schemeClr val="bg1"/>
                </a:solidFill>
                <a:latin typeface="Century Gothic" panose="020B0502020202020204" pitchFamily="34" charset="0"/>
              </a:rPr>
              <a:t>Incapacite</a:t>
            </a:r>
            <a:r>
              <a:rPr lang="en-US" sz="3900" b="1" dirty="0">
                <a:solidFill>
                  <a:schemeClr val="bg1"/>
                </a:solidFill>
                <a:latin typeface="Century Gothic" panose="020B0502020202020204" pitchFamily="34" charset="0"/>
              </a:rPr>
              <a:t> des </a:t>
            </a:r>
            <a:r>
              <a:rPr lang="en-US" sz="3900" b="1" dirty="0" err="1">
                <a:solidFill>
                  <a:schemeClr val="bg1"/>
                </a:solidFill>
                <a:latin typeface="Century Gothic" panose="020B0502020202020204" pitchFamily="34" charset="0"/>
              </a:rPr>
              <a:t>poumons</a:t>
            </a:r>
            <a:r>
              <a:rPr lang="en-US" sz="3900" b="1" dirty="0">
                <a:solidFill>
                  <a:schemeClr val="bg1"/>
                </a:solidFill>
                <a:latin typeface="Century Gothic" panose="020B0502020202020204" pitchFamily="34" charset="0"/>
              </a:rPr>
              <a:t> a </a:t>
            </a:r>
            <a:r>
              <a:rPr lang="en-US" sz="3900" b="1" dirty="0" err="1">
                <a:solidFill>
                  <a:schemeClr val="bg1"/>
                </a:solidFill>
                <a:latin typeface="Century Gothic" panose="020B0502020202020204" pitchFamily="34" charset="0"/>
              </a:rPr>
              <a:t>maintenir</a:t>
            </a:r>
            <a:r>
              <a:rPr lang="en-US" sz="3900" b="1" dirty="0">
                <a:solidFill>
                  <a:schemeClr val="bg1"/>
                </a:solidFill>
                <a:latin typeface="Century Gothic" panose="020B0502020202020204" pitchFamily="34" charset="0"/>
              </a:rPr>
              <a:t> les </a:t>
            </a:r>
            <a:r>
              <a:rPr lang="en-US" sz="3900" b="1" dirty="0" err="1">
                <a:solidFill>
                  <a:schemeClr val="bg1"/>
                </a:solidFill>
                <a:latin typeface="Century Gothic" panose="020B0502020202020204" pitchFamily="34" charset="0"/>
              </a:rPr>
              <a:t>echanges</a:t>
            </a:r>
            <a:r>
              <a:rPr lang="en-US" sz="3900" b="1" dirty="0">
                <a:solidFill>
                  <a:schemeClr val="bg1"/>
                </a:solidFill>
                <a:latin typeface="Century Gothic" panose="020B0502020202020204" pitchFamily="34" charset="0"/>
              </a:rPr>
              <a:t> necessaires d’O2 et de CO2 a travers la </a:t>
            </a:r>
            <a:r>
              <a:rPr lang="en-US" sz="3900" b="1" dirty="0" err="1">
                <a:solidFill>
                  <a:schemeClr val="bg1"/>
                </a:solidFill>
                <a:latin typeface="Century Gothic" panose="020B0502020202020204" pitchFamily="34" charset="0"/>
              </a:rPr>
              <a:t>mb</a:t>
            </a:r>
            <a:r>
              <a:rPr lang="en-US" sz="3900" b="1" dirty="0">
                <a:solidFill>
                  <a:schemeClr val="bg1"/>
                </a:solidFill>
                <a:latin typeface="Century Gothic" panose="020B0502020202020204" pitchFamily="34" charset="0"/>
              </a:rPr>
              <a:t> </a:t>
            </a:r>
            <a:r>
              <a:rPr lang="en-US" sz="3900" b="1" dirty="0" err="1">
                <a:solidFill>
                  <a:schemeClr val="bg1"/>
                </a:solidFill>
                <a:latin typeface="Century Gothic" panose="020B0502020202020204" pitchFamily="34" charset="0"/>
              </a:rPr>
              <a:t>alveolo-capillaire</a:t>
            </a:r>
            <a:r>
              <a:rPr lang="en-US" sz="3900" b="1" dirty="0">
                <a:solidFill>
                  <a:schemeClr val="bg1"/>
                </a:solidFill>
                <a:latin typeface="Century Gothic" panose="020B0502020202020204" pitchFamily="34" charset="0"/>
              </a:rPr>
              <a:t> </a:t>
            </a:r>
          </a:p>
          <a:p>
            <a:pPr marL="0" indent="0">
              <a:buNone/>
            </a:pPr>
            <a:r>
              <a:rPr lang="en-US" sz="3900" b="1" dirty="0">
                <a:solidFill>
                  <a:schemeClr val="bg1"/>
                </a:solidFill>
                <a:latin typeface="Century Gothic" panose="020B0502020202020204" pitchFamily="34" charset="0"/>
              </a:rPr>
              <a:t>2 types: IR </a:t>
            </a:r>
            <a:r>
              <a:rPr lang="en-US" sz="3900" b="1" dirty="0" err="1">
                <a:solidFill>
                  <a:schemeClr val="bg1"/>
                </a:solidFill>
                <a:latin typeface="Century Gothic" panose="020B0502020202020204" pitchFamily="34" charset="0"/>
              </a:rPr>
              <a:t>hypoxemique</a:t>
            </a:r>
            <a:r>
              <a:rPr lang="en-US" sz="3900" b="1" dirty="0">
                <a:solidFill>
                  <a:schemeClr val="bg1"/>
                </a:solidFill>
                <a:latin typeface="Century Gothic" panose="020B0502020202020204" pitchFamily="34" charset="0"/>
              </a:rPr>
              <a:t> et IR </a:t>
            </a:r>
            <a:r>
              <a:rPr lang="en-US" sz="3900" b="1" dirty="0" err="1">
                <a:solidFill>
                  <a:schemeClr val="bg1"/>
                </a:solidFill>
                <a:latin typeface="Century Gothic" panose="020B0502020202020204" pitchFamily="34" charset="0"/>
              </a:rPr>
              <a:t>hypercapnique</a:t>
            </a:r>
            <a:endParaRPr lang="en-US" sz="3900" b="1" dirty="0">
              <a:solidFill>
                <a:schemeClr val="bg1"/>
              </a:solidFill>
              <a:latin typeface="Century Gothic" panose="020B0502020202020204" pitchFamily="34" charset="0"/>
            </a:endParaRPr>
          </a:p>
          <a:p>
            <a:pPr marL="0" indent="0">
              <a:buNone/>
            </a:pPr>
            <a:r>
              <a:rPr lang="en-US" sz="3900" b="1" dirty="0">
                <a:latin typeface="Century Gothic" panose="020B0502020202020204" pitchFamily="34" charset="0"/>
              </a:rPr>
              <a:t>Ce qui </a:t>
            </a:r>
            <a:r>
              <a:rPr lang="en-US" sz="3900" b="1" dirty="0" err="1">
                <a:latin typeface="Century Gothic" panose="020B0502020202020204" pitchFamily="34" charset="0"/>
              </a:rPr>
              <a:t>provoque</a:t>
            </a:r>
            <a:r>
              <a:rPr lang="en-US" sz="3900" b="1" dirty="0">
                <a:latin typeface="Century Gothic" panose="020B0502020202020204" pitchFamily="34" charset="0"/>
              </a:rPr>
              <a:t>:</a:t>
            </a:r>
          </a:p>
          <a:p>
            <a:pPr marL="0" indent="0">
              <a:buNone/>
            </a:pPr>
            <a:r>
              <a:rPr lang="en-US" sz="3900" b="1" dirty="0" err="1">
                <a:solidFill>
                  <a:schemeClr val="bg1"/>
                </a:solidFill>
                <a:latin typeface="Century Gothic" panose="020B0502020202020204" pitchFamily="34" charset="0"/>
              </a:rPr>
              <a:t>Une</a:t>
            </a:r>
            <a:r>
              <a:rPr lang="en-US" sz="3900" b="1" dirty="0">
                <a:solidFill>
                  <a:schemeClr val="bg1"/>
                </a:solidFill>
                <a:latin typeface="Century Gothic" panose="020B0502020202020204" pitchFamily="34" charset="0"/>
              </a:rPr>
              <a:t> </a:t>
            </a:r>
            <a:r>
              <a:rPr lang="en-US" sz="3900" b="1" dirty="0" err="1">
                <a:solidFill>
                  <a:schemeClr val="bg1"/>
                </a:solidFill>
                <a:latin typeface="Century Gothic" panose="020B0502020202020204" pitchFamily="34" charset="0"/>
              </a:rPr>
              <a:t>hypoxie</a:t>
            </a:r>
            <a:r>
              <a:rPr lang="en-US" sz="3900" b="1" dirty="0">
                <a:solidFill>
                  <a:schemeClr val="bg1"/>
                </a:solidFill>
                <a:latin typeface="Century Gothic" panose="020B0502020202020204" pitchFamily="34" charset="0"/>
              </a:rPr>
              <a:t>: </a:t>
            </a:r>
            <a:r>
              <a:rPr lang="en-US" sz="3900" b="1" dirty="0" err="1">
                <a:solidFill>
                  <a:schemeClr val="bg1"/>
                </a:solidFill>
                <a:latin typeface="Century Gothic" panose="020B0502020202020204" pitchFamily="34" charset="0"/>
              </a:rPr>
              <a:t>Insuffisance</a:t>
            </a:r>
            <a:r>
              <a:rPr lang="en-US" sz="3900" b="1" dirty="0">
                <a:solidFill>
                  <a:schemeClr val="bg1"/>
                </a:solidFill>
                <a:latin typeface="Century Gothic" panose="020B0502020202020204" pitchFamily="34" charset="0"/>
              </a:rPr>
              <a:t> </a:t>
            </a:r>
            <a:r>
              <a:rPr lang="en-US" sz="3900" b="1" dirty="0" err="1">
                <a:solidFill>
                  <a:schemeClr val="bg1"/>
                </a:solidFill>
                <a:latin typeface="Century Gothic" panose="020B0502020202020204" pitchFamily="34" charset="0"/>
              </a:rPr>
              <a:t>d’oxygenation</a:t>
            </a:r>
            <a:r>
              <a:rPr lang="en-US" sz="3900" b="1" dirty="0">
                <a:solidFill>
                  <a:schemeClr val="bg1"/>
                </a:solidFill>
                <a:latin typeface="Century Gothic" panose="020B0502020202020204" pitchFamily="34" charset="0"/>
              </a:rPr>
              <a:t> des </a:t>
            </a:r>
            <a:r>
              <a:rPr lang="en-US" sz="3900" b="1" dirty="0" err="1">
                <a:solidFill>
                  <a:schemeClr val="bg1"/>
                </a:solidFill>
                <a:latin typeface="Century Gothic" panose="020B0502020202020204" pitchFamily="34" charset="0"/>
              </a:rPr>
              <a:t>tissus</a:t>
            </a:r>
            <a:endParaRPr lang="en-US" sz="3900" b="1" dirty="0">
              <a:solidFill>
                <a:schemeClr val="bg1"/>
              </a:solidFill>
              <a:latin typeface="Century Gothic" panose="020B0502020202020204" pitchFamily="34" charset="0"/>
            </a:endParaRPr>
          </a:p>
          <a:p>
            <a:pPr marL="0" indent="0">
              <a:buNone/>
            </a:pPr>
            <a:r>
              <a:rPr lang="en-US" sz="3900" b="1" dirty="0" err="1">
                <a:solidFill>
                  <a:schemeClr val="bg1"/>
                </a:solidFill>
                <a:latin typeface="Century Gothic" panose="020B0502020202020204" pitchFamily="34" charset="0"/>
              </a:rPr>
              <a:t>Hypoxemie</a:t>
            </a:r>
            <a:r>
              <a:rPr lang="en-US" sz="3900" b="1" dirty="0">
                <a:solidFill>
                  <a:schemeClr val="bg1"/>
                </a:solidFill>
                <a:latin typeface="Century Gothic" panose="020B0502020202020204" pitchFamily="34" charset="0"/>
              </a:rPr>
              <a:t>: </a:t>
            </a:r>
            <a:r>
              <a:rPr lang="en-US" sz="3900" b="1" dirty="0" err="1">
                <a:solidFill>
                  <a:schemeClr val="bg1"/>
                </a:solidFill>
                <a:latin typeface="Century Gothic" panose="020B0502020202020204" pitchFamily="34" charset="0"/>
              </a:rPr>
              <a:t>Insuffisance</a:t>
            </a:r>
            <a:r>
              <a:rPr lang="en-US" sz="3900" b="1" dirty="0">
                <a:solidFill>
                  <a:schemeClr val="bg1"/>
                </a:solidFill>
                <a:latin typeface="Century Gothic" panose="020B0502020202020204" pitchFamily="34" charset="0"/>
              </a:rPr>
              <a:t> </a:t>
            </a:r>
            <a:r>
              <a:rPr lang="en-US" sz="3900" b="1" dirty="0" err="1">
                <a:solidFill>
                  <a:schemeClr val="bg1"/>
                </a:solidFill>
                <a:latin typeface="Century Gothic" panose="020B0502020202020204" pitchFamily="34" charset="0"/>
              </a:rPr>
              <a:t>d’oxygenation</a:t>
            </a:r>
            <a:r>
              <a:rPr lang="en-US" sz="3900" b="1" dirty="0">
                <a:solidFill>
                  <a:schemeClr val="bg1"/>
                </a:solidFill>
                <a:latin typeface="Century Gothic" panose="020B0502020202020204" pitchFamily="34" charset="0"/>
              </a:rPr>
              <a:t> du sang (PaO2 </a:t>
            </a:r>
            <a:r>
              <a:rPr lang="en-US" sz="3900" b="1" dirty="0">
                <a:solidFill>
                  <a:schemeClr val="bg1"/>
                </a:solidFill>
                <a:latin typeface="Century Gothic" panose="020B0502020202020204" pitchFamily="34" charset="0"/>
                <a:cs typeface="Times New Roman" panose="02020603050405020304" pitchFamily="18" charset="0"/>
              </a:rPr>
              <a:t>&lt;</a:t>
            </a:r>
            <a:r>
              <a:rPr lang="en-US" sz="3900" b="1" dirty="0">
                <a:solidFill>
                  <a:schemeClr val="bg1"/>
                </a:solidFill>
                <a:latin typeface="Century Gothic" panose="020B0502020202020204" pitchFamily="34" charset="0"/>
              </a:rPr>
              <a:t> 50 mmHg)</a:t>
            </a:r>
          </a:p>
          <a:p>
            <a:pPr marL="0" indent="0">
              <a:buNone/>
            </a:pPr>
            <a:r>
              <a:rPr lang="en-US" sz="3900" b="1" dirty="0" err="1">
                <a:solidFill>
                  <a:schemeClr val="bg1"/>
                </a:solidFill>
                <a:latin typeface="Century Gothic" panose="020B0502020202020204" pitchFamily="34" charset="0"/>
              </a:rPr>
              <a:t>Hypercapnie</a:t>
            </a:r>
            <a:r>
              <a:rPr lang="en-US" sz="3900" b="1" dirty="0">
                <a:solidFill>
                  <a:schemeClr val="bg1"/>
                </a:solidFill>
                <a:latin typeface="Century Gothic" panose="020B0502020202020204" pitchFamily="34" charset="0"/>
              </a:rPr>
              <a:t>: Retention du CO2 dans le sang </a:t>
            </a:r>
            <a:r>
              <a:rPr lang="en-US" sz="3900" b="1" dirty="0" err="1">
                <a:solidFill>
                  <a:schemeClr val="bg1"/>
                </a:solidFill>
                <a:latin typeface="Century Gothic" panose="020B0502020202020204" pitchFamily="34" charset="0"/>
              </a:rPr>
              <a:t>arteriel</a:t>
            </a:r>
            <a:r>
              <a:rPr lang="en-US" sz="3900" b="1" dirty="0">
                <a:solidFill>
                  <a:schemeClr val="bg1"/>
                </a:solidFill>
                <a:latin typeface="Century Gothic" panose="020B0502020202020204" pitchFamily="34" charset="0"/>
              </a:rPr>
              <a:t> (PaCO2 </a:t>
            </a:r>
            <a:r>
              <a:rPr lang="en-US" sz="3900" b="1" dirty="0">
                <a:solidFill>
                  <a:schemeClr val="bg1"/>
                </a:solidFill>
                <a:latin typeface="Century Gothic" panose="020B0502020202020204" pitchFamily="34" charset="0"/>
                <a:cs typeface="Times New Roman" panose="02020603050405020304" pitchFamily="18" charset="0"/>
              </a:rPr>
              <a:t>&gt; 50 mmHg</a:t>
            </a:r>
          </a:p>
          <a:p>
            <a:pPr marL="0" indent="0">
              <a:buNone/>
            </a:pPr>
            <a:endParaRPr lang="fr-FR" sz="2812" b="1" dirty="0">
              <a:solidFill>
                <a:schemeClr val="bg1"/>
              </a:solidFill>
              <a:latin typeface="Century Gothic" panose="020B0502020202020204" pitchFamily="34" charset="0"/>
            </a:endParaRPr>
          </a:p>
        </p:txBody>
      </p:sp>
      <p:sp>
        <p:nvSpPr>
          <p:cNvPr id="4" name="Espace réservé du numéro de diapositive 3"/>
          <p:cNvSpPr>
            <a:spLocks noGrp="1"/>
          </p:cNvSpPr>
          <p:nvPr>
            <p:ph type="sldNum" sz="quarter" idx="12"/>
          </p:nvPr>
        </p:nvSpPr>
        <p:spPr/>
        <p:txBody>
          <a:bodyPr/>
          <a:lstStyle/>
          <a:p>
            <a:pPr>
              <a:defRPr/>
            </a:pPr>
            <a:fld id="{D23F7123-E925-4A7B-A469-AD12E535BCA5}" type="slidenum">
              <a:rPr lang="en-US" smtClean="0"/>
              <a:pPr>
                <a:defRPr/>
              </a:pPr>
              <a:t>15</a:t>
            </a:fld>
            <a:endParaRPr lang="en-US" dirty="0"/>
          </a:p>
        </p:txBody>
      </p:sp>
    </p:spTree>
    <p:extLst>
      <p:ext uri="{BB962C8B-B14F-4D97-AF65-F5344CB8AC3E}">
        <p14:creationId xmlns:p14="http://schemas.microsoft.com/office/powerpoint/2010/main" val="2856886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52687" y="121024"/>
            <a:ext cx="7384852" cy="927847"/>
          </a:xfrm>
        </p:spPr>
        <p:txBody>
          <a:bodyPr/>
          <a:lstStyle/>
          <a:p>
            <a:pPr algn="ctr"/>
            <a:r>
              <a:rPr lang="en-US" b="1" dirty="0">
                <a:solidFill>
                  <a:srgbClr val="FF0000"/>
                </a:solidFill>
                <a:latin typeface="Century Gothic" panose="020B0502020202020204" pitchFamily="34" charset="0"/>
                <a:cs typeface="Times New Roman" panose="02020603050405020304" pitchFamily="18" charset="0"/>
              </a:rPr>
              <a:t>Signes et </a:t>
            </a:r>
            <a:r>
              <a:rPr lang="en-US" b="1" dirty="0" err="1">
                <a:solidFill>
                  <a:srgbClr val="FF0000"/>
                </a:solidFill>
                <a:latin typeface="Century Gothic" panose="020B0502020202020204" pitchFamily="34" charset="0"/>
                <a:cs typeface="Times New Roman" panose="02020603050405020304" pitchFamily="18" charset="0"/>
              </a:rPr>
              <a:t>Symptomes</a:t>
            </a:r>
            <a:endParaRPr lang="fr-FR" b="1" dirty="0">
              <a:solidFill>
                <a:srgbClr val="FF0000"/>
              </a:solidFill>
            </a:endParaRPr>
          </a:p>
        </p:txBody>
      </p:sp>
      <p:sp>
        <p:nvSpPr>
          <p:cNvPr id="3" name="Espace réservé du contenu 2"/>
          <p:cNvSpPr>
            <a:spLocks noGrp="1"/>
          </p:cNvSpPr>
          <p:nvPr>
            <p:ph idx="1"/>
          </p:nvPr>
        </p:nvSpPr>
        <p:spPr>
          <a:xfrm>
            <a:off x="349624" y="860612"/>
            <a:ext cx="11739281" cy="5997388"/>
          </a:xfrm>
        </p:spPr>
        <p:txBody>
          <a:bodyPr>
            <a:normAutofit fontScale="77500" lnSpcReduction="20000"/>
          </a:bodyPr>
          <a:lstStyle/>
          <a:p>
            <a:pPr marL="0" indent="0">
              <a:buNone/>
            </a:pPr>
            <a:r>
              <a:rPr lang="en-US" sz="4100" b="1" dirty="0" err="1">
                <a:solidFill>
                  <a:schemeClr val="bg1"/>
                </a:solidFill>
                <a:latin typeface="Century Gothic" panose="020B0502020202020204" pitchFamily="34" charset="0"/>
                <a:cs typeface="Times New Roman" panose="02020603050405020304" pitchFamily="18" charset="0"/>
              </a:rPr>
              <a:t>Insuffisance</a:t>
            </a:r>
            <a:r>
              <a:rPr lang="en-US" sz="4100" b="1" dirty="0">
                <a:solidFill>
                  <a:schemeClr val="bg1"/>
                </a:solidFill>
                <a:latin typeface="Century Gothic" panose="020B0502020202020204" pitchFamily="34" charset="0"/>
                <a:cs typeface="Times New Roman" panose="02020603050405020304" pitchFamily="18" charset="0"/>
              </a:rPr>
              <a:t> </a:t>
            </a:r>
            <a:r>
              <a:rPr lang="en-US" sz="4100" b="1" dirty="0" err="1">
                <a:solidFill>
                  <a:schemeClr val="bg1"/>
                </a:solidFill>
                <a:latin typeface="Century Gothic" panose="020B0502020202020204" pitchFamily="34" charset="0"/>
                <a:cs typeface="Times New Roman" panose="02020603050405020304" pitchFamily="18" charset="0"/>
              </a:rPr>
              <a:t>respiratoire</a:t>
            </a:r>
            <a:r>
              <a:rPr lang="en-US" sz="4100" b="1" dirty="0">
                <a:solidFill>
                  <a:schemeClr val="bg1"/>
                </a:solidFill>
                <a:latin typeface="Century Gothic" panose="020B0502020202020204" pitchFamily="34" charset="0"/>
                <a:cs typeface="Times New Roman" panose="02020603050405020304" pitchFamily="18" charset="0"/>
              </a:rPr>
              <a:t> </a:t>
            </a:r>
            <a:r>
              <a:rPr lang="en-US" sz="4100" b="1" dirty="0" err="1">
                <a:solidFill>
                  <a:schemeClr val="bg1"/>
                </a:solidFill>
                <a:latin typeface="Century Gothic" panose="020B0502020202020204" pitchFamily="34" charset="0"/>
                <a:cs typeface="Times New Roman" panose="02020603050405020304" pitchFamily="18" charset="0"/>
              </a:rPr>
              <a:t>hypoxemique</a:t>
            </a:r>
            <a:r>
              <a:rPr lang="en-US" sz="4100" b="1" dirty="0">
                <a:solidFill>
                  <a:schemeClr val="bg1"/>
                </a:solidFill>
                <a:latin typeface="Century Gothic" panose="020B0502020202020204" pitchFamily="34" charset="0"/>
                <a:cs typeface="Times New Roman" panose="02020603050405020304" pitchFamily="18" charset="0"/>
              </a:rPr>
              <a:t> </a:t>
            </a:r>
            <a:r>
              <a:rPr lang="en-US" sz="4100" b="1" dirty="0" err="1">
                <a:solidFill>
                  <a:schemeClr val="bg1"/>
                </a:solidFill>
                <a:latin typeface="Century Gothic" panose="020B0502020202020204" pitchFamily="34" charset="0"/>
                <a:cs typeface="Times New Roman" panose="02020603050405020304" pitchFamily="18" charset="0"/>
              </a:rPr>
              <a:t>aigue</a:t>
            </a:r>
            <a:r>
              <a:rPr lang="en-US" sz="4100" b="1" dirty="0">
                <a:solidFill>
                  <a:schemeClr val="bg1"/>
                </a:solidFill>
                <a:latin typeface="Century Gothic" panose="020B0502020202020204" pitchFamily="34" charset="0"/>
                <a:cs typeface="Times New Roman" panose="02020603050405020304" pitchFamily="18" charset="0"/>
              </a:rPr>
              <a:t> (SDRA) :</a:t>
            </a:r>
          </a:p>
          <a:p>
            <a:pPr marL="0" indent="0">
              <a:buNone/>
            </a:pPr>
            <a:endParaRPr lang="en-US" sz="4100" b="1" dirty="0">
              <a:solidFill>
                <a:schemeClr val="bg1"/>
              </a:solidFill>
              <a:latin typeface="Century Gothic" panose="020B0502020202020204" pitchFamily="34" charset="0"/>
              <a:cs typeface="Times New Roman" panose="02020603050405020304" pitchFamily="18" charset="0"/>
            </a:endParaRPr>
          </a:p>
          <a:p>
            <a:pPr marL="0" indent="0">
              <a:buNone/>
            </a:pPr>
            <a:r>
              <a:rPr lang="en-US" sz="4100" b="1" dirty="0" err="1">
                <a:solidFill>
                  <a:schemeClr val="bg1"/>
                </a:solidFill>
                <a:latin typeface="Century Gothic" panose="020B0502020202020204" pitchFamily="34" charset="0"/>
                <a:cs typeface="Times New Roman" panose="02020603050405020304" pitchFamily="18" charset="0"/>
              </a:rPr>
              <a:t>Dyspnee</a:t>
            </a:r>
            <a:r>
              <a:rPr lang="en-US" sz="4100" b="1" dirty="0">
                <a:solidFill>
                  <a:schemeClr val="bg1"/>
                </a:solidFill>
                <a:latin typeface="Century Gothic" panose="020B0502020202020204" pitchFamily="34" charset="0"/>
                <a:cs typeface="Times New Roman" panose="02020603050405020304" pitchFamily="18" charset="0"/>
              </a:rPr>
              <a:t>; </a:t>
            </a:r>
            <a:r>
              <a:rPr lang="en-US" sz="4100" b="1" dirty="0" err="1">
                <a:solidFill>
                  <a:schemeClr val="bg1"/>
                </a:solidFill>
                <a:latin typeface="Century Gothic" panose="020B0502020202020204" pitchFamily="34" charset="0"/>
                <a:cs typeface="Times New Roman" panose="02020603050405020304" pitchFamily="18" charset="0"/>
              </a:rPr>
              <a:t>Tachypnee</a:t>
            </a:r>
            <a:r>
              <a:rPr lang="en-US" sz="4100" b="1" dirty="0">
                <a:solidFill>
                  <a:schemeClr val="bg1"/>
                </a:solidFill>
                <a:latin typeface="Century Gothic" panose="020B0502020202020204" pitchFamily="34" charset="0"/>
                <a:cs typeface="Times New Roman" panose="02020603050405020304" pitchFamily="18" charset="0"/>
              </a:rPr>
              <a:t>; </a:t>
            </a:r>
            <a:r>
              <a:rPr lang="en-US" sz="4100" b="1" dirty="0" err="1">
                <a:solidFill>
                  <a:schemeClr val="bg1"/>
                </a:solidFill>
                <a:latin typeface="Century Gothic" panose="020B0502020202020204" pitchFamily="34" charset="0"/>
                <a:cs typeface="Times New Roman" panose="02020603050405020304" pitchFamily="18" charset="0"/>
              </a:rPr>
              <a:t>Cyanose</a:t>
            </a:r>
            <a:r>
              <a:rPr lang="en-US" sz="4100" b="1" dirty="0">
                <a:solidFill>
                  <a:schemeClr val="bg1"/>
                </a:solidFill>
                <a:latin typeface="Century Gothic" panose="020B0502020202020204" pitchFamily="34" charset="0"/>
                <a:cs typeface="Times New Roman" panose="02020603050405020304" pitchFamily="18" charset="0"/>
              </a:rPr>
              <a:t>; </a:t>
            </a:r>
          </a:p>
          <a:p>
            <a:pPr marL="0" indent="0">
              <a:buNone/>
            </a:pPr>
            <a:endParaRPr lang="en-US" sz="4100" b="1" dirty="0">
              <a:solidFill>
                <a:schemeClr val="bg1"/>
              </a:solidFill>
              <a:latin typeface="Century Gothic" panose="020B0502020202020204" pitchFamily="34" charset="0"/>
              <a:cs typeface="Times New Roman" panose="02020603050405020304" pitchFamily="18" charset="0"/>
            </a:endParaRPr>
          </a:p>
          <a:p>
            <a:pPr marL="0" indent="0">
              <a:buNone/>
            </a:pPr>
            <a:r>
              <a:rPr lang="en-US" sz="4100" b="1" dirty="0" err="1">
                <a:solidFill>
                  <a:schemeClr val="bg1"/>
                </a:solidFill>
                <a:latin typeface="Century Gothic" panose="020B0502020202020204" pitchFamily="34" charset="0"/>
                <a:cs typeface="Times New Roman" panose="02020603050405020304" pitchFamily="18" charset="0"/>
              </a:rPr>
              <a:t>Cephalees</a:t>
            </a:r>
            <a:r>
              <a:rPr lang="en-US" sz="4100" b="1" dirty="0">
                <a:solidFill>
                  <a:schemeClr val="bg1"/>
                </a:solidFill>
                <a:latin typeface="Century Gothic" panose="020B0502020202020204" pitchFamily="34" charset="0"/>
                <a:cs typeface="Times New Roman" panose="02020603050405020304" pitchFamily="18" charset="0"/>
              </a:rPr>
              <a:t>; Confusion </a:t>
            </a:r>
            <a:r>
              <a:rPr lang="en-US" sz="4100" b="1" dirty="0" err="1">
                <a:solidFill>
                  <a:schemeClr val="bg1"/>
                </a:solidFill>
                <a:latin typeface="Century Gothic" panose="020B0502020202020204" pitchFamily="34" charset="0"/>
                <a:cs typeface="Times New Roman" panose="02020603050405020304" pitchFamily="18" charset="0"/>
              </a:rPr>
              <a:t>mentale</a:t>
            </a:r>
            <a:r>
              <a:rPr lang="en-US" sz="4100" b="1" dirty="0">
                <a:solidFill>
                  <a:schemeClr val="bg1"/>
                </a:solidFill>
                <a:latin typeface="Century Gothic" panose="020B0502020202020204" pitchFamily="34" charset="0"/>
                <a:cs typeface="Times New Roman" panose="02020603050405020304" pitchFamily="18" charset="0"/>
              </a:rPr>
              <a:t>; Transpiration</a:t>
            </a:r>
          </a:p>
          <a:p>
            <a:pPr marL="0" indent="0">
              <a:buNone/>
            </a:pPr>
            <a:r>
              <a:rPr lang="en-US" sz="4100" b="1" dirty="0">
                <a:solidFill>
                  <a:schemeClr val="bg1"/>
                </a:solidFill>
                <a:latin typeface="Century Gothic" panose="020B0502020202020204" pitchFamily="34" charset="0"/>
                <a:cs typeface="Times New Roman" panose="02020603050405020304" pitchFamily="18" charset="0"/>
              </a:rPr>
              <a:t> </a:t>
            </a:r>
          </a:p>
          <a:p>
            <a:pPr marL="0" indent="0">
              <a:buNone/>
            </a:pPr>
            <a:r>
              <a:rPr lang="en-US" sz="4100" b="1" dirty="0">
                <a:solidFill>
                  <a:schemeClr val="bg1"/>
                </a:solidFill>
                <a:latin typeface="Century Gothic" panose="020B0502020202020204" pitchFamily="34" charset="0"/>
                <a:cs typeface="Times New Roman" panose="02020603050405020304" pitchFamily="18" charset="0"/>
              </a:rPr>
              <a:t>DX: ABG et X-Ray (</a:t>
            </a:r>
            <a:r>
              <a:rPr lang="en-US" sz="4100" b="1" dirty="0" err="1">
                <a:solidFill>
                  <a:schemeClr val="bg1"/>
                </a:solidFill>
                <a:latin typeface="Century Gothic" panose="020B0502020202020204" pitchFamily="34" charset="0"/>
                <a:cs typeface="Times New Roman" panose="02020603050405020304" pitchFamily="18" charset="0"/>
              </a:rPr>
              <a:t>Infiltrats</a:t>
            </a:r>
            <a:r>
              <a:rPr lang="en-US" sz="4100" b="1" dirty="0">
                <a:solidFill>
                  <a:schemeClr val="bg1"/>
                </a:solidFill>
                <a:latin typeface="Century Gothic" panose="020B0502020202020204" pitchFamily="34" charset="0"/>
                <a:cs typeface="Times New Roman" panose="02020603050405020304" pitchFamily="18" charset="0"/>
              </a:rPr>
              <a:t> </a:t>
            </a:r>
            <a:r>
              <a:rPr lang="en-US" sz="4100" b="1" dirty="0" err="1">
                <a:solidFill>
                  <a:schemeClr val="bg1"/>
                </a:solidFill>
                <a:latin typeface="Century Gothic" panose="020B0502020202020204" pitchFamily="34" charset="0"/>
                <a:cs typeface="Times New Roman" panose="02020603050405020304" pitchFamily="18" charset="0"/>
              </a:rPr>
              <a:t>bilateraux</a:t>
            </a:r>
            <a:r>
              <a:rPr lang="en-US" sz="4100" b="1" dirty="0">
                <a:solidFill>
                  <a:schemeClr val="bg1"/>
                </a:solidFill>
                <a:latin typeface="Century Gothic" panose="020B0502020202020204" pitchFamily="34" charset="0"/>
                <a:cs typeface="Times New Roman" panose="02020603050405020304" pitchFamily="18" charset="0"/>
              </a:rPr>
              <a:t> et </a:t>
            </a:r>
            <a:r>
              <a:rPr lang="en-US" sz="4100" b="1" dirty="0" err="1">
                <a:solidFill>
                  <a:schemeClr val="bg1"/>
                </a:solidFill>
                <a:latin typeface="Century Gothic" panose="020B0502020202020204" pitchFamily="34" charset="0"/>
                <a:cs typeface="Times New Roman" panose="02020603050405020304" pitchFamily="18" charset="0"/>
              </a:rPr>
              <a:t>diffus</a:t>
            </a:r>
            <a:r>
              <a:rPr lang="en-US" sz="4100" b="1" dirty="0">
                <a:solidFill>
                  <a:schemeClr val="bg1"/>
                </a:solidFill>
                <a:latin typeface="Century Gothic" panose="020B0502020202020204" pitchFamily="34" charset="0"/>
                <a:cs typeface="Times New Roman" panose="02020603050405020304" pitchFamily="18" charset="0"/>
              </a:rPr>
              <a:t>)</a:t>
            </a:r>
          </a:p>
          <a:p>
            <a:pPr marL="0" indent="0">
              <a:buNone/>
            </a:pPr>
            <a:endParaRPr lang="en-US" sz="4100" b="1" dirty="0">
              <a:solidFill>
                <a:schemeClr val="bg1"/>
              </a:solidFill>
              <a:latin typeface="Century Gothic" panose="020B0502020202020204" pitchFamily="34" charset="0"/>
              <a:cs typeface="Times New Roman" panose="02020603050405020304" pitchFamily="18" charset="0"/>
            </a:endParaRPr>
          </a:p>
          <a:p>
            <a:pPr marL="0" indent="0">
              <a:buNone/>
            </a:pPr>
            <a:r>
              <a:rPr lang="en-US" sz="4100" b="1" dirty="0">
                <a:solidFill>
                  <a:schemeClr val="bg1"/>
                </a:solidFill>
                <a:latin typeface="Century Gothic" panose="020B0502020202020204" pitchFamily="34" charset="0"/>
              </a:rPr>
              <a:t>PaO2/FIO2 </a:t>
            </a:r>
            <a:r>
              <a:rPr lang="en-US" sz="4100" b="1" dirty="0">
                <a:solidFill>
                  <a:schemeClr val="bg1"/>
                </a:solidFill>
                <a:latin typeface="Century Gothic" panose="020B0502020202020204" pitchFamily="34" charset="0"/>
                <a:cs typeface="Times New Roman" panose="02020603050405020304" pitchFamily="18" charset="0"/>
              </a:rPr>
              <a:t>˂</a:t>
            </a:r>
            <a:r>
              <a:rPr lang="en-US" sz="4100" b="1" dirty="0">
                <a:solidFill>
                  <a:schemeClr val="bg1"/>
                </a:solidFill>
                <a:latin typeface="Century Gothic" panose="020B0502020202020204" pitchFamily="34" charset="0"/>
              </a:rPr>
              <a:t> a 300 avec PEEP </a:t>
            </a:r>
            <a:r>
              <a:rPr lang="en-US" sz="4100" b="1" dirty="0">
                <a:solidFill>
                  <a:schemeClr val="bg1"/>
                </a:solidFill>
                <a:latin typeface="Century Gothic" panose="020B0502020202020204" pitchFamily="34" charset="0"/>
                <a:cs typeface="Times New Roman" panose="02020603050405020304" pitchFamily="18" charset="0"/>
              </a:rPr>
              <a:t>˃ ou = </a:t>
            </a:r>
            <a:r>
              <a:rPr lang="en-US" sz="4100" b="1" dirty="0">
                <a:solidFill>
                  <a:schemeClr val="bg1"/>
                </a:solidFill>
                <a:latin typeface="Century Gothic" panose="020B0502020202020204" pitchFamily="34" charset="0"/>
              </a:rPr>
              <a:t>5 cm H2O (syndrome de </a:t>
            </a:r>
            <a:r>
              <a:rPr lang="en-US" sz="4100" b="1" dirty="0" err="1">
                <a:solidFill>
                  <a:schemeClr val="bg1"/>
                </a:solidFill>
                <a:latin typeface="Century Gothic" panose="020B0502020202020204" pitchFamily="34" charset="0"/>
              </a:rPr>
              <a:t>defaillance</a:t>
            </a:r>
            <a:r>
              <a:rPr lang="en-US" sz="4100" b="1" dirty="0">
                <a:solidFill>
                  <a:schemeClr val="bg1"/>
                </a:solidFill>
                <a:latin typeface="Century Gothic" panose="020B0502020202020204" pitchFamily="34" charset="0"/>
              </a:rPr>
              <a:t> </a:t>
            </a:r>
            <a:r>
              <a:rPr lang="en-US" sz="4100" b="1" dirty="0" err="1">
                <a:solidFill>
                  <a:schemeClr val="bg1"/>
                </a:solidFill>
                <a:latin typeface="Century Gothic" panose="020B0502020202020204" pitchFamily="34" charset="0"/>
              </a:rPr>
              <a:t>multiviscerale</a:t>
            </a:r>
            <a:r>
              <a:rPr lang="en-US" sz="4100" b="1" dirty="0">
                <a:solidFill>
                  <a:schemeClr val="bg1"/>
                </a:solidFill>
                <a:latin typeface="Century Gothic" panose="020B0502020202020204" pitchFamily="34" charset="0"/>
              </a:rPr>
              <a:t>)</a:t>
            </a:r>
          </a:p>
          <a:p>
            <a:pPr marL="0" indent="0">
              <a:buNone/>
            </a:pPr>
            <a:endParaRPr lang="en-US" sz="3500" b="1" dirty="0">
              <a:solidFill>
                <a:schemeClr val="bg1"/>
              </a:solidFill>
              <a:latin typeface="Century Gothic" panose="020B0502020202020204" pitchFamily="34" charset="0"/>
            </a:endParaRPr>
          </a:p>
          <a:p>
            <a:pPr marL="0" indent="0">
              <a:buNone/>
            </a:pPr>
            <a:endParaRPr lang="fr-FR" b="1" dirty="0">
              <a:solidFill>
                <a:schemeClr val="bg1"/>
              </a:solidFill>
              <a:latin typeface="Century Gothic" panose="020B0502020202020204" pitchFamily="34" charset="0"/>
            </a:endParaRPr>
          </a:p>
        </p:txBody>
      </p:sp>
      <p:sp>
        <p:nvSpPr>
          <p:cNvPr id="4" name="Espace réservé du numéro de diapositive 3"/>
          <p:cNvSpPr>
            <a:spLocks noGrp="1"/>
          </p:cNvSpPr>
          <p:nvPr>
            <p:ph type="sldNum" sz="quarter" idx="12"/>
          </p:nvPr>
        </p:nvSpPr>
        <p:spPr/>
        <p:txBody>
          <a:bodyPr/>
          <a:lstStyle/>
          <a:p>
            <a:pPr>
              <a:defRPr/>
            </a:pPr>
            <a:fld id="{D23F7123-E925-4A7B-A469-AD12E535BCA5}" type="slidenum">
              <a:rPr lang="en-US" smtClean="0"/>
              <a:pPr>
                <a:defRPr/>
              </a:pPr>
              <a:t>16</a:t>
            </a:fld>
            <a:endParaRPr lang="en-US" dirty="0"/>
          </a:p>
        </p:txBody>
      </p:sp>
    </p:spTree>
    <p:extLst>
      <p:ext uri="{BB962C8B-B14F-4D97-AF65-F5344CB8AC3E}">
        <p14:creationId xmlns:p14="http://schemas.microsoft.com/office/powerpoint/2010/main" val="3087727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52687" y="482203"/>
            <a:ext cx="7384852" cy="750094"/>
          </a:xfrm>
        </p:spPr>
        <p:txBody>
          <a:bodyPr/>
          <a:lstStyle/>
          <a:p>
            <a:pPr algn="ctr"/>
            <a:r>
              <a:rPr lang="en-US" dirty="0">
                <a:solidFill>
                  <a:srgbClr val="FF0000"/>
                </a:solidFill>
                <a:latin typeface="Arial Black" panose="020B0A04020102020204" pitchFamily="34" charset="0"/>
              </a:rPr>
              <a:t>X-Ray SDRA</a:t>
            </a:r>
            <a:endParaRPr lang="fr-FR" dirty="0">
              <a:solidFill>
                <a:srgbClr val="FF0000"/>
              </a:solidFill>
              <a:latin typeface="Arial Black" panose="020B0A04020102020204" pitchFamily="34" charset="0"/>
            </a:endParaRPr>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2781" y="1232297"/>
            <a:ext cx="6268641" cy="4762226"/>
          </a:xfrm>
        </p:spPr>
      </p:pic>
      <p:sp>
        <p:nvSpPr>
          <p:cNvPr id="4" name="Espace réservé du numéro de diapositive 3"/>
          <p:cNvSpPr>
            <a:spLocks noGrp="1"/>
          </p:cNvSpPr>
          <p:nvPr>
            <p:ph type="sldNum" sz="quarter" idx="12"/>
          </p:nvPr>
        </p:nvSpPr>
        <p:spPr/>
        <p:txBody>
          <a:bodyPr/>
          <a:lstStyle/>
          <a:p>
            <a:pPr>
              <a:defRPr/>
            </a:pPr>
            <a:fld id="{D23F7123-E925-4A7B-A469-AD12E535BCA5}" type="slidenum">
              <a:rPr lang="en-US" smtClean="0"/>
              <a:pPr>
                <a:defRPr/>
              </a:pPr>
              <a:t>17</a:t>
            </a:fld>
            <a:endParaRPr lang="en-US" dirty="0"/>
          </a:p>
        </p:txBody>
      </p:sp>
    </p:spTree>
    <p:extLst>
      <p:ext uri="{BB962C8B-B14F-4D97-AF65-F5344CB8AC3E}">
        <p14:creationId xmlns:p14="http://schemas.microsoft.com/office/powerpoint/2010/main" val="347347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52687" y="1"/>
            <a:ext cx="7384852" cy="739588"/>
          </a:xfrm>
        </p:spPr>
        <p:txBody>
          <a:bodyPr>
            <a:normAutofit/>
          </a:bodyPr>
          <a:lstStyle/>
          <a:p>
            <a:pPr algn="ctr"/>
            <a:r>
              <a:rPr lang="en-US" dirty="0" err="1">
                <a:solidFill>
                  <a:srgbClr val="FF0000"/>
                </a:solidFill>
                <a:latin typeface="Arial Black" panose="020B0A04020102020204" pitchFamily="34" charset="0"/>
              </a:rPr>
              <a:t>Traitement</a:t>
            </a:r>
            <a:endParaRPr lang="fr-FR" dirty="0">
              <a:solidFill>
                <a:srgbClr val="FF0000"/>
              </a:solidFill>
              <a:latin typeface="Arial Black" panose="020B0A04020102020204" pitchFamily="34" charset="0"/>
            </a:endParaRPr>
          </a:p>
        </p:txBody>
      </p:sp>
      <p:sp>
        <p:nvSpPr>
          <p:cNvPr id="3" name="Espace réservé du contenu 2"/>
          <p:cNvSpPr>
            <a:spLocks noGrp="1"/>
          </p:cNvSpPr>
          <p:nvPr>
            <p:ph idx="1"/>
          </p:nvPr>
        </p:nvSpPr>
        <p:spPr>
          <a:xfrm>
            <a:off x="174812" y="551330"/>
            <a:ext cx="11914093" cy="6185646"/>
          </a:xfrm>
        </p:spPr>
        <p:txBody>
          <a:bodyPr>
            <a:noAutofit/>
          </a:bodyPr>
          <a:lstStyle/>
          <a:p>
            <a:pPr marL="0" indent="0">
              <a:buNone/>
            </a:pPr>
            <a:r>
              <a:rPr lang="en-US" sz="2800" b="1" dirty="0">
                <a:solidFill>
                  <a:schemeClr val="bg1"/>
                </a:solidFill>
                <a:latin typeface="Century Gothic" panose="020B0502020202020204" pitchFamily="34" charset="0"/>
              </a:rPr>
              <a:t>Oxygenotherapie par Masque facial HC avec FIO2 entre 70 et 100% ou HFNC a 50-60 LPM </a:t>
            </a:r>
          </a:p>
          <a:p>
            <a:pPr marL="0" indent="0">
              <a:buNone/>
            </a:pPr>
            <a:r>
              <a:rPr lang="en-US" sz="2800" b="1" dirty="0" err="1">
                <a:solidFill>
                  <a:schemeClr val="bg1"/>
                </a:solidFill>
                <a:latin typeface="Century Gothic" panose="020B0502020202020204" pitchFamily="34" charset="0"/>
              </a:rPr>
              <a:t>Traitement</a:t>
            </a:r>
            <a:r>
              <a:rPr lang="en-US" sz="2800" b="1" dirty="0">
                <a:solidFill>
                  <a:schemeClr val="bg1"/>
                </a:solidFill>
                <a:latin typeface="Century Gothic" panose="020B0502020202020204" pitchFamily="34" charset="0"/>
              </a:rPr>
              <a:t> causal par </a:t>
            </a:r>
            <a:r>
              <a:rPr lang="en-US" sz="2800" b="1" dirty="0" err="1">
                <a:solidFill>
                  <a:schemeClr val="bg1"/>
                </a:solidFill>
                <a:latin typeface="Century Gothic" panose="020B0502020202020204" pitchFamily="34" charset="0"/>
              </a:rPr>
              <a:t>antibiotherapie</a:t>
            </a:r>
            <a:endParaRPr lang="en-US" sz="2800" b="1" dirty="0">
              <a:solidFill>
                <a:schemeClr val="bg1"/>
              </a:solidFill>
              <a:latin typeface="Century Gothic" panose="020B0502020202020204" pitchFamily="34" charset="0"/>
            </a:endParaRPr>
          </a:p>
          <a:p>
            <a:pPr marL="0" indent="0">
              <a:buNone/>
            </a:pPr>
            <a:r>
              <a:rPr lang="en-US" sz="2800" b="1" dirty="0">
                <a:solidFill>
                  <a:schemeClr val="bg1"/>
                </a:solidFill>
                <a:latin typeface="Century Gothic" panose="020B0502020202020204" pitchFamily="34" charset="0"/>
              </a:rPr>
              <a:t>CPAP/BIPAP: Amelioration de </a:t>
            </a:r>
            <a:r>
              <a:rPr lang="en-US" sz="2800" b="1" dirty="0" err="1">
                <a:solidFill>
                  <a:schemeClr val="bg1"/>
                </a:solidFill>
                <a:latin typeface="Century Gothic" panose="020B0502020202020204" pitchFamily="34" charset="0"/>
              </a:rPr>
              <a:t>l’oxygenation</a:t>
            </a:r>
            <a:r>
              <a:rPr lang="en-US" sz="2800" b="1" dirty="0">
                <a:solidFill>
                  <a:schemeClr val="bg1"/>
                </a:solidFill>
                <a:latin typeface="Century Gothic" panose="020B0502020202020204" pitchFamily="34" charset="0"/>
              </a:rPr>
              <a:t> </a:t>
            </a:r>
          </a:p>
          <a:p>
            <a:pPr marL="0" indent="0" algn="ctr">
              <a:buNone/>
            </a:pPr>
            <a:r>
              <a:rPr lang="en-US" sz="2800" b="1" i="1" u="sng" dirty="0" err="1">
                <a:solidFill>
                  <a:schemeClr val="bg1"/>
                </a:solidFill>
                <a:latin typeface="Century Gothic" panose="020B0502020202020204" pitchFamily="34" charset="0"/>
              </a:rPr>
              <a:t>Criteres</a:t>
            </a:r>
            <a:r>
              <a:rPr lang="en-US" sz="2800" b="1" i="1" u="sng" dirty="0">
                <a:solidFill>
                  <a:schemeClr val="bg1"/>
                </a:solidFill>
                <a:latin typeface="Century Gothic" panose="020B0502020202020204" pitchFamily="34" charset="0"/>
              </a:rPr>
              <a:t> pour </a:t>
            </a:r>
            <a:r>
              <a:rPr lang="en-US" sz="2800" b="1" i="1" u="sng" dirty="0" err="1">
                <a:solidFill>
                  <a:schemeClr val="bg1"/>
                </a:solidFill>
                <a:latin typeface="Century Gothic" panose="020B0502020202020204" pitchFamily="34" charset="0"/>
              </a:rPr>
              <a:t>intuber</a:t>
            </a:r>
            <a:r>
              <a:rPr lang="en-US" sz="2800" b="1" i="1" u="sng" dirty="0">
                <a:solidFill>
                  <a:schemeClr val="bg1"/>
                </a:solidFill>
                <a:latin typeface="Century Gothic" panose="020B0502020202020204" pitchFamily="34" charset="0"/>
              </a:rPr>
              <a:t>:</a:t>
            </a:r>
          </a:p>
          <a:p>
            <a:pPr marL="0" indent="0">
              <a:buNone/>
            </a:pPr>
            <a:r>
              <a:rPr lang="en-US" sz="2800" b="1" dirty="0">
                <a:solidFill>
                  <a:schemeClr val="bg1"/>
                </a:solidFill>
                <a:latin typeface="Century Gothic" panose="020B0502020202020204" pitchFamily="34" charset="0"/>
              </a:rPr>
              <a:t>Coma (</a:t>
            </a:r>
            <a:r>
              <a:rPr lang="en-US" sz="2800" b="1" dirty="0">
                <a:solidFill>
                  <a:schemeClr val="bg1"/>
                </a:solidFill>
                <a:latin typeface="Century Gothic" panose="020B0502020202020204" pitchFamily="34" charset="0"/>
                <a:cs typeface="Times New Roman" panose="02020603050405020304" pitchFamily="18" charset="0"/>
              </a:rPr>
              <a:t>Absence de </a:t>
            </a:r>
            <a:r>
              <a:rPr lang="en-US" sz="2800" b="1" dirty="0">
                <a:solidFill>
                  <a:schemeClr val="bg1"/>
                </a:solidFill>
                <a:latin typeface="Century Gothic" panose="020B0502020202020204" pitchFamily="34" charset="0"/>
              </a:rPr>
              <a:t>Protection des VA); FR </a:t>
            </a:r>
            <a:r>
              <a:rPr lang="en-US" sz="2800" b="1" dirty="0">
                <a:solidFill>
                  <a:schemeClr val="bg1"/>
                </a:solidFill>
                <a:latin typeface="Century Gothic" panose="020B0502020202020204" pitchFamily="34" charset="0"/>
                <a:cs typeface="Times New Roman" panose="02020603050405020304" pitchFamily="18" charset="0"/>
              </a:rPr>
              <a:t>&gt;</a:t>
            </a:r>
            <a:r>
              <a:rPr lang="en-US" sz="2800" b="1" dirty="0">
                <a:solidFill>
                  <a:schemeClr val="bg1"/>
                </a:solidFill>
                <a:latin typeface="Century Gothic" panose="020B0502020202020204" pitchFamily="34" charset="0"/>
              </a:rPr>
              <a:t> 35/</a:t>
            </a:r>
            <a:r>
              <a:rPr lang="en-US" sz="2800" b="1" dirty="0" err="1">
                <a:solidFill>
                  <a:schemeClr val="bg1"/>
                </a:solidFill>
                <a:latin typeface="Century Gothic" panose="020B0502020202020204" pitchFamily="34" charset="0"/>
              </a:rPr>
              <a:t>mn</a:t>
            </a:r>
            <a:r>
              <a:rPr lang="en-US" sz="2800" b="1" dirty="0">
                <a:solidFill>
                  <a:schemeClr val="bg1"/>
                </a:solidFill>
                <a:latin typeface="Century Gothic" panose="020B0502020202020204" pitchFamily="34" charset="0"/>
              </a:rPr>
              <a:t> CV </a:t>
            </a:r>
            <a:r>
              <a:rPr lang="en-US" sz="2800" b="1" dirty="0">
                <a:solidFill>
                  <a:schemeClr val="bg1"/>
                </a:solidFill>
                <a:latin typeface="Century Gothic" panose="020B0502020202020204" pitchFamily="34" charset="0"/>
                <a:cs typeface="Times New Roman" panose="02020603050405020304" pitchFamily="18" charset="0"/>
              </a:rPr>
              <a:t>&lt; 15 ml/Kg; VEMS &lt; 10 ml/kg;</a:t>
            </a:r>
          </a:p>
          <a:p>
            <a:pPr marL="0" indent="0">
              <a:buNone/>
            </a:pPr>
            <a:r>
              <a:rPr lang="en-US" sz="2800" b="1" dirty="0">
                <a:solidFill>
                  <a:schemeClr val="bg1"/>
                </a:solidFill>
                <a:latin typeface="Century Gothic" panose="020B0502020202020204" pitchFamily="34" charset="0"/>
                <a:cs typeface="Times New Roman" panose="02020603050405020304" pitchFamily="18" charset="0"/>
              </a:rPr>
              <a:t>Sat &lt; 90% malgre FIO2 &gt; 60%</a:t>
            </a:r>
          </a:p>
          <a:p>
            <a:pPr marL="0" indent="0">
              <a:buNone/>
            </a:pPr>
            <a:r>
              <a:rPr lang="en-US" sz="2800" b="1" dirty="0">
                <a:solidFill>
                  <a:schemeClr val="bg1"/>
                </a:solidFill>
                <a:latin typeface="Century Gothic" panose="020B0502020202020204" pitchFamily="34" charset="0"/>
                <a:cs typeface="Times New Roman" panose="02020603050405020304" pitchFamily="18" charset="0"/>
              </a:rPr>
              <a:t>ABG: PaCO2 &gt; 50 mmHg; pH </a:t>
            </a:r>
            <a:r>
              <a:rPr lang="en-US" sz="2800" b="1" dirty="0" err="1">
                <a:solidFill>
                  <a:schemeClr val="bg1"/>
                </a:solidFill>
                <a:latin typeface="Century Gothic" panose="020B0502020202020204" pitchFamily="34" charset="0"/>
                <a:cs typeface="Times New Roman" panose="02020603050405020304" pitchFamily="18" charset="0"/>
              </a:rPr>
              <a:t>autour</a:t>
            </a:r>
            <a:r>
              <a:rPr lang="en-US" sz="2800" b="1" dirty="0">
                <a:solidFill>
                  <a:schemeClr val="bg1"/>
                </a:solidFill>
                <a:latin typeface="Century Gothic" panose="020B0502020202020204" pitchFamily="34" charset="0"/>
                <a:cs typeface="Times New Roman" panose="02020603050405020304" pitchFamily="18" charset="0"/>
              </a:rPr>
              <a:t> de 7,25 après plusieurs heures d’Oxygenotherapie</a:t>
            </a:r>
            <a:endParaRPr lang="en-US" sz="2800" b="1" dirty="0">
              <a:solidFill>
                <a:schemeClr val="bg1"/>
              </a:solidFill>
              <a:latin typeface="Century Gothic" panose="020B0502020202020204" pitchFamily="34" charset="0"/>
            </a:endParaRPr>
          </a:p>
          <a:p>
            <a:pPr marL="0" indent="0">
              <a:buNone/>
            </a:pPr>
            <a:endParaRPr lang="fr-FR" sz="2800" b="1" dirty="0">
              <a:solidFill>
                <a:schemeClr val="bg1"/>
              </a:solidFill>
              <a:latin typeface="Century Gothic" panose="020B0502020202020204" pitchFamily="34" charset="0"/>
            </a:endParaRPr>
          </a:p>
        </p:txBody>
      </p:sp>
      <p:sp>
        <p:nvSpPr>
          <p:cNvPr id="4" name="Espace réservé du numéro de diapositive 3"/>
          <p:cNvSpPr>
            <a:spLocks noGrp="1"/>
          </p:cNvSpPr>
          <p:nvPr>
            <p:ph type="sldNum" sz="quarter" idx="12"/>
          </p:nvPr>
        </p:nvSpPr>
        <p:spPr/>
        <p:txBody>
          <a:bodyPr/>
          <a:lstStyle/>
          <a:p>
            <a:pPr>
              <a:defRPr/>
            </a:pPr>
            <a:fld id="{D23F7123-E925-4A7B-A469-AD12E535BCA5}" type="slidenum">
              <a:rPr lang="en-US" smtClean="0"/>
              <a:pPr>
                <a:defRPr/>
              </a:pPr>
              <a:t>18</a:t>
            </a:fld>
            <a:endParaRPr lang="en-US" dirty="0"/>
          </a:p>
        </p:txBody>
      </p:sp>
    </p:spTree>
    <p:extLst>
      <p:ext uri="{BB962C8B-B14F-4D97-AF65-F5344CB8AC3E}">
        <p14:creationId xmlns:p14="http://schemas.microsoft.com/office/powerpoint/2010/main" val="575742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a:t>
            </a:r>
            <a:endParaRPr lang="fr-FR" dirty="0"/>
          </a:p>
        </p:txBody>
      </p:sp>
      <p:sp>
        <p:nvSpPr>
          <p:cNvPr id="5" name="Sous-titre 4"/>
          <p:cNvSpPr>
            <a:spLocks noGrp="1"/>
          </p:cNvSpPr>
          <p:nvPr>
            <p:ph type="subTitle" idx="1"/>
          </p:nvPr>
        </p:nvSpPr>
        <p:spPr>
          <a:xfrm>
            <a:off x="94129" y="0"/>
            <a:ext cx="11914095" cy="6857999"/>
          </a:xfrm>
        </p:spPr>
        <p:txBody>
          <a:bodyPr>
            <a:normAutofit fontScale="25000" lnSpcReduction="20000"/>
          </a:bodyPr>
          <a:lstStyle/>
          <a:p>
            <a:pPr lvl="0" algn="ctr"/>
            <a:r>
              <a:rPr lang="fr-FR" sz="9800" b="1" dirty="0">
                <a:solidFill>
                  <a:srgbClr val="FF0000"/>
                </a:solidFill>
                <a:latin typeface="Century Gothic" panose="020B0502020202020204" pitchFamily="34" charset="0"/>
              </a:rPr>
              <a:t>Dispositifs d’administration d’oxygène</a:t>
            </a:r>
          </a:p>
          <a:p>
            <a:pPr algn="l"/>
            <a:r>
              <a:rPr lang="fr-FR" sz="12800" b="1" dirty="0">
                <a:solidFill>
                  <a:schemeClr val="bg1"/>
                </a:solidFill>
                <a:latin typeface="Century Gothic" panose="020B0502020202020204" pitchFamily="34" charset="0"/>
              </a:rPr>
              <a:t>2 types: bas débit et haut débit </a:t>
            </a:r>
          </a:p>
          <a:p>
            <a:pPr algn="l"/>
            <a:r>
              <a:rPr lang="fr-FR" sz="12800" b="1" dirty="0">
                <a:solidFill>
                  <a:schemeClr val="bg1"/>
                </a:solidFill>
                <a:latin typeface="Century Gothic" panose="020B0502020202020204" pitchFamily="34" charset="0"/>
              </a:rPr>
              <a:t>Les dispositifs  bas débit comprennent :</a:t>
            </a:r>
          </a:p>
          <a:p>
            <a:pPr algn="l"/>
            <a:r>
              <a:rPr lang="fr-FR" sz="12800" b="1" dirty="0">
                <a:solidFill>
                  <a:schemeClr val="bg1"/>
                </a:solidFill>
                <a:latin typeface="Century Gothic" panose="020B0502020202020204" pitchFamily="34" charset="0"/>
              </a:rPr>
              <a:t>*Les canules nasales ou lunettes nasales; utilisées pour délivrer jusqu’à 6 litres d’O2 / mn. </a:t>
            </a:r>
          </a:p>
          <a:p>
            <a:pPr algn="l"/>
            <a:r>
              <a:rPr lang="fr-FR" sz="12800" b="1" dirty="0">
                <a:solidFill>
                  <a:schemeClr val="bg1"/>
                </a:solidFill>
                <a:latin typeface="Century Gothic" panose="020B0502020202020204" pitchFamily="34" charset="0"/>
              </a:rPr>
              <a:t>Débit: </a:t>
            </a:r>
            <a:r>
              <a:rPr lang="en-US" sz="12800" b="1" dirty="0">
                <a:solidFill>
                  <a:schemeClr val="bg1"/>
                </a:solidFill>
                <a:latin typeface="Century Gothic" panose="020B0502020202020204" pitchFamily="34" charset="0"/>
              </a:rPr>
              <a:t>[0,5 L – 6 L] </a:t>
            </a:r>
            <a:r>
              <a:rPr lang="en-US" sz="12800" b="1" dirty="0" err="1">
                <a:solidFill>
                  <a:schemeClr val="bg1"/>
                </a:solidFill>
                <a:latin typeface="Century Gothic" panose="020B0502020202020204" pitchFamily="34" charset="0"/>
              </a:rPr>
              <a:t>Conc</a:t>
            </a:r>
            <a:r>
              <a:rPr lang="en-US" sz="12800" b="1" dirty="0">
                <a:solidFill>
                  <a:schemeClr val="bg1"/>
                </a:solidFill>
                <a:latin typeface="Century Gothic" panose="020B0502020202020204" pitchFamily="34" charset="0"/>
              </a:rPr>
              <a:t>: [24-50%]</a:t>
            </a:r>
            <a:endParaRPr lang="fr-FR" sz="12800" b="1" dirty="0">
              <a:solidFill>
                <a:schemeClr val="bg1"/>
              </a:solidFill>
              <a:latin typeface="Century Gothic" panose="020B0502020202020204" pitchFamily="34" charset="0"/>
            </a:endParaRPr>
          </a:p>
          <a:p>
            <a:pPr algn="l"/>
            <a:r>
              <a:rPr lang="fr-FR" sz="12800" b="1" dirty="0">
                <a:solidFill>
                  <a:schemeClr val="bg1"/>
                </a:solidFill>
                <a:latin typeface="Century Gothic" panose="020B0502020202020204" pitchFamily="34" charset="0"/>
              </a:rPr>
              <a:t>obstructions nasales = C.I relative</a:t>
            </a:r>
          </a:p>
          <a:p>
            <a:pPr lvl="0" algn="l"/>
            <a:r>
              <a:rPr lang="fr-FR" sz="12800" b="1" dirty="0">
                <a:solidFill>
                  <a:schemeClr val="bg1"/>
                </a:solidFill>
                <a:latin typeface="Century Gothic" panose="020B0502020202020204" pitchFamily="34" charset="0"/>
              </a:rPr>
              <a:t>*Les masques simples </a:t>
            </a:r>
          </a:p>
          <a:p>
            <a:pPr lvl="0" algn="l"/>
            <a:r>
              <a:rPr lang="fr-FR" sz="12800" b="1" dirty="0">
                <a:solidFill>
                  <a:schemeClr val="bg1"/>
                </a:solidFill>
                <a:latin typeface="Century Gothic" panose="020B0502020202020204" pitchFamily="34" charset="0"/>
              </a:rPr>
              <a:t>Débit: [5-10 L] </a:t>
            </a:r>
            <a:r>
              <a:rPr lang="fr-FR" sz="12800" b="1" dirty="0" err="1">
                <a:solidFill>
                  <a:schemeClr val="bg1"/>
                </a:solidFill>
                <a:latin typeface="Century Gothic" panose="020B0502020202020204" pitchFamily="34" charset="0"/>
              </a:rPr>
              <a:t>Conc</a:t>
            </a:r>
            <a:r>
              <a:rPr lang="fr-FR" sz="12800" b="1" dirty="0">
                <a:solidFill>
                  <a:schemeClr val="bg1"/>
                </a:solidFill>
                <a:latin typeface="Century Gothic" panose="020B0502020202020204" pitchFamily="34" charset="0"/>
              </a:rPr>
              <a:t>: [40-60%]</a:t>
            </a:r>
          </a:p>
          <a:p>
            <a:pPr algn="l"/>
            <a:r>
              <a:rPr lang="fr-FR" sz="12800" b="1" dirty="0">
                <a:solidFill>
                  <a:schemeClr val="bg1"/>
                </a:solidFill>
                <a:latin typeface="Century Gothic" panose="020B0502020202020204" pitchFamily="34" charset="0"/>
              </a:rPr>
              <a:t>Régler au minimum à 5 l/mn pour éviter la re-inhalation de CO</a:t>
            </a:r>
            <a:r>
              <a:rPr lang="fr-FR" sz="12800" b="1" baseline="-25000" dirty="0">
                <a:solidFill>
                  <a:schemeClr val="bg1"/>
                </a:solidFill>
                <a:latin typeface="Century Gothic" panose="020B0502020202020204" pitchFamily="34" charset="0"/>
              </a:rPr>
              <a:t>2 </a:t>
            </a:r>
            <a:r>
              <a:rPr lang="fr-FR" sz="12800" b="1" dirty="0">
                <a:solidFill>
                  <a:schemeClr val="bg1"/>
                </a:solidFill>
                <a:latin typeface="Century Gothic" panose="020B0502020202020204" pitchFamily="34" charset="0"/>
              </a:rPr>
              <a:t> (</a:t>
            </a:r>
            <a:r>
              <a:rPr lang="fr-FR" sz="12800" b="1" dirty="0" err="1">
                <a:solidFill>
                  <a:schemeClr val="bg1"/>
                </a:solidFill>
                <a:latin typeface="Century Gothic" panose="020B0502020202020204" pitchFamily="34" charset="0"/>
              </a:rPr>
              <a:t>Decons</a:t>
            </a:r>
            <a:r>
              <a:rPr lang="fr-FR" sz="12800" b="1" dirty="0">
                <a:solidFill>
                  <a:schemeClr val="bg1"/>
                </a:solidFill>
                <a:latin typeface="Century Gothic" panose="020B0502020202020204" pitchFamily="34" charset="0"/>
              </a:rPr>
              <a:t> si </a:t>
            </a:r>
            <a:r>
              <a:rPr lang="fr-FR" sz="12800" b="1" dirty="0">
                <a:solidFill>
                  <a:schemeClr val="bg1"/>
                </a:solidFill>
                <a:latin typeface="Century Gothic" panose="020B0502020202020204" pitchFamily="34" charset="0"/>
                <a:cs typeface="Times New Roman" panose="02020603050405020304" pitchFamily="18" charset="0"/>
              </a:rPr>
              <a:t>↑ </a:t>
            </a:r>
            <a:r>
              <a:rPr lang="fr-FR" sz="12800" b="1" dirty="0" err="1">
                <a:solidFill>
                  <a:schemeClr val="bg1"/>
                </a:solidFill>
                <a:latin typeface="Century Gothic" panose="020B0502020202020204" pitchFamily="34" charset="0"/>
                <a:cs typeface="Times New Roman" panose="02020603050405020304" pitchFamily="18" charset="0"/>
              </a:rPr>
              <a:t>Capnie</a:t>
            </a:r>
            <a:r>
              <a:rPr lang="fr-FR" sz="12800" b="1" dirty="0">
                <a:solidFill>
                  <a:schemeClr val="bg1"/>
                </a:solidFill>
                <a:latin typeface="Century Gothic" panose="020B0502020202020204" pitchFamily="34" charset="0"/>
                <a:cs typeface="Times New Roman" panose="02020603050405020304" pitchFamily="18" charset="0"/>
              </a:rPr>
              <a:t>)</a:t>
            </a:r>
            <a:endParaRPr lang="fr-FR" sz="12800" b="1" dirty="0">
              <a:solidFill>
                <a:schemeClr val="bg1"/>
              </a:solidFill>
              <a:latin typeface="Century Gothic" panose="020B0502020202020204" pitchFamily="34" charset="0"/>
            </a:endParaRPr>
          </a:p>
          <a:p>
            <a:pPr algn="l"/>
            <a:endParaRPr lang="fr-FR" sz="8000" b="1" dirty="0">
              <a:latin typeface="Century Gothic" panose="020B0502020202020204" pitchFamily="34" charset="0"/>
            </a:endParaRPr>
          </a:p>
          <a:p>
            <a:r>
              <a:rPr lang="fr-FR" sz="8000" b="1" dirty="0">
                <a:latin typeface="Century Gothic" panose="020B0502020202020204" pitchFamily="34" charset="0"/>
              </a:rPr>
              <a:t> </a:t>
            </a:r>
          </a:p>
          <a:p>
            <a:r>
              <a:rPr lang="fr-FR" dirty="0"/>
              <a:t> </a:t>
            </a:r>
          </a:p>
          <a:p>
            <a:r>
              <a:rPr lang="fr-FR" dirty="0"/>
              <a:t> </a:t>
            </a:r>
          </a:p>
          <a:p>
            <a:pPr algn="l"/>
            <a:endParaRPr lang="fr-FR" dirty="0"/>
          </a:p>
        </p:txBody>
      </p:sp>
      <p:sp>
        <p:nvSpPr>
          <p:cNvPr id="4" name="Slide Number Placeholder 3"/>
          <p:cNvSpPr>
            <a:spLocks noGrp="1"/>
          </p:cNvSpPr>
          <p:nvPr>
            <p:ph type="sldNum" sz="quarter" idx="12"/>
          </p:nvPr>
        </p:nvSpPr>
        <p:spPr>
          <a:xfrm>
            <a:off x="10058549" y="5733976"/>
            <a:ext cx="609451" cy="521270"/>
          </a:xfrm>
          <a:prstGeom prst="rect">
            <a:avLst/>
          </a:prstGeom>
        </p:spPr>
        <p:txBody>
          <a:bodyPr/>
          <a:lstStyle/>
          <a:p>
            <a:pPr>
              <a:defRPr/>
            </a:pPr>
            <a:fld id="{D23F7123-E925-4A7B-A469-AD12E535BCA5}" type="slidenum">
              <a:rPr lang="en-US" smtClean="0"/>
              <a:pPr>
                <a:defRPr/>
              </a:pPr>
              <a:t>19</a:t>
            </a:fld>
            <a:endParaRPr lang="en-US" dirty="0"/>
          </a:p>
        </p:txBody>
      </p:sp>
    </p:spTree>
    <p:extLst>
      <p:ext uri="{BB962C8B-B14F-4D97-AF65-F5344CB8AC3E}">
        <p14:creationId xmlns:p14="http://schemas.microsoft.com/office/powerpoint/2010/main" val="3749270306"/>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95835" y="416859"/>
            <a:ext cx="11631706" cy="6172199"/>
          </a:xfrm>
        </p:spPr>
        <p:txBody>
          <a:bodyPr>
            <a:normAutofit fontScale="85000" lnSpcReduction="10000"/>
          </a:bodyPr>
          <a:lstStyle/>
          <a:p>
            <a:pPr marL="0" indent="0" algn="just">
              <a:buNone/>
            </a:pPr>
            <a:r>
              <a:rPr lang="fr-CA" sz="3800" b="1" dirty="0">
                <a:solidFill>
                  <a:schemeClr val="bg1"/>
                </a:solidFill>
                <a:latin typeface="Century Gothic" panose="020B0502020202020204" pitchFamily="34" charset="0"/>
              </a:rPr>
              <a:t>L’OMS définit le rôle de l’infirmière comme suit: aider les individus, les familles et les groupes à déterminer et à réaliser leur plein potentiel physique, mental et social. </a:t>
            </a:r>
          </a:p>
          <a:p>
            <a:pPr marL="0" indent="0" algn="just">
              <a:buNone/>
            </a:pPr>
            <a:r>
              <a:rPr lang="fr-CA" sz="3800" b="1" dirty="0">
                <a:solidFill>
                  <a:schemeClr val="bg1"/>
                </a:solidFill>
                <a:latin typeface="Century Gothic" panose="020B0502020202020204" pitchFamily="34" charset="0"/>
              </a:rPr>
              <a:t>Les soins infirmiers englobent également la planification et la mise en œuvre des soins préventifs, curatifs, palliatifs et de réadaptation. Ils concernent les aspects physiques, mentaux et sociaux de la vie en ce qu’ils affectent la sante, la maladie, le handicap et la mort. Les infirmiers (es) travaillent aussi comme partenaires des autres professions impliquées dans la prestation des services de santé. </a:t>
            </a:r>
          </a:p>
          <a:p>
            <a:pPr marL="0" indent="0" algn="just">
              <a:buNone/>
            </a:pPr>
            <a:endParaRPr lang="fr-CA" sz="3800" b="1" dirty="0">
              <a:solidFill>
                <a:schemeClr val="bg1"/>
              </a:solidFill>
              <a:latin typeface="Century Gothic" panose="020B0502020202020204" pitchFamily="34" charset="0"/>
            </a:endParaRPr>
          </a:p>
          <a:p>
            <a:endParaRPr lang="fr-FR" dirty="0"/>
          </a:p>
        </p:txBody>
      </p:sp>
    </p:spTree>
    <p:extLst>
      <p:ext uri="{BB962C8B-B14F-4D97-AF65-F5344CB8AC3E}">
        <p14:creationId xmlns:p14="http://schemas.microsoft.com/office/powerpoint/2010/main" val="795872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2687" y="482203"/>
            <a:ext cx="7384852" cy="1017984"/>
          </a:xfrm>
        </p:spPr>
        <p:txBody>
          <a:bodyPr/>
          <a:lstStyle/>
          <a:p>
            <a:r>
              <a:rPr lang="en-US" dirty="0"/>
              <a:t> </a:t>
            </a:r>
            <a:endParaRPr lang="fr-FR" dirty="0"/>
          </a:p>
        </p:txBody>
      </p:sp>
      <p:sp>
        <p:nvSpPr>
          <p:cNvPr id="3" name="Content Placeholder 2"/>
          <p:cNvSpPr>
            <a:spLocks noGrp="1"/>
          </p:cNvSpPr>
          <p:nvPr>
            <p:ph idx="1"/>
          </p:nvPr>
        </p:nvSpPr>
        <p:spPr>
          <a:xfrm>
            <a:off x="134471" y="188259"/>
            <a:ext cx="11887200" cy="6185680"/>
          </a:xfrm>
        </p:spPr>
        <p:txBody>
          <a:bodyPr>
            <a:noAutofit/>
          </a:bodyPr>
          <a:lstStyle/>
          <a:p>
            <a:pPr marL="0" indent="0" algn="l">
              <a:buNone/>
            </a:pPr>
            <a:r>
              <a:rPr lang="fr-FR" sz="3600" b="1" dirty="0">
                <a:solidFill>
                  <a:schemeClr val="bg1"/>
                </a:solidFill>
                <a:latin typeface="Century Gothic" panose="020B0502020202020204" pitchFamily="34" charset="0"/>
              </a:rPr>
              <a:t>S’assurer de la bonne étanchéité pour éviter le contact de l’oxygène sec avec les yeux, ce qui peut provoquer une kératopathie et même une perforation de la cornée. </a:t>
            </a:r>
          </a:p>
          <a:p>
            <a:pPr marL="0" indent="0">
              <a:buNone/>
            </a:pPr>
            <a:r>
              <a:rPr lang="fr-FR" sz="3600" b="1" dirty="0">
                <a:solidFill>
                  <a:schemeClr val="bg1"/>
                </a:solidFill>
                <a:latin typeface="Century Gothic" panose="020B0502020202020204" pitchFamily="34" charset="0"/>
              </a:rPr>
              <a:t> </a:t>
            </a:r>
          </a:p>
          <a:p>
            <a:pPr marL="0" indent="0">
              <a:buNone/>
            </a:pPr>
            <a:r>
              <a:rPr lang="fr-FR" sz="3600" b="1" dirty="0">
                <a:solidFill>
                  <a:schemeClr val="bg1"/>
                </a:solidFill>
                <a:latin typeface="Century Gothic" panose="020B0502020202020204" pitchFamily="34" charset="0"/>
              </a:rPr>
              <a:t>Les masques  haute concentration avec réservoir [12-15L] : Concentration: </a:t>
            </a:r>
            <a:r>
              <a:rPr lang="fr-FR" sz="3600" b="1" dirty="0">
                <a:solidFill>
                  <a:schemeClr val="bg1"/>
                </a:solidFill>
                <a:latin typeface="Century Gothic" panose="020B0502020202020204" pitchFamily="34" charset="0"/>
                <a:cs typeface="Times New Roman" panose="02020603050405020304" pitchFamily="18" charset="0"/>
              </a:rPr>
              <a:t>˃ </a:t>
            </a:r>
            <a:r>
              <a:rPr lang="fr-FR" sz="3600" b="1" dirty="0">
                <a:solidFill>
                  <a:schemeClr val="bg1"/>
                </a:solidFill>
                <a:latin typeface="Century Gothic" panose="020B0502020202020204" pitchFamily="34" charset="0"/>
              </a:rPr>
              <a:t>90% O2 </a:t>
            </a:r>
          </a:p>
          <a:p>
            <a:pPr marL="0" indent="0">
              <a:buNone/>
            </a:pPr>
            <a:r>
              <a:rPr lang="fr-FR" sz="3600" b="1" dirty="0">
                <a:solidFill>
                  <a:schemeClr val="bg1"/>
                </a:solidFill>
                <a:latin typeface="Century Gothic" panose="020B0502020202020204" pitchFamily="34" charset="0"/>
              </a:rPr>
              <a:t>Sont utilisés en cas de grave détresse respiratoire. Le débit doit être réglé entre 12-15 LPM. FIO2: [60-95%] </a:t>
            </a:r>
            <a:endParaRPr lang="en-US" sz="3600" b="1" dirty="0">
              <a:solidFill>
                <a:schemeClr val="bg1"/>
              </a:solidFill>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pPr>
              <a:defRPr/>
            </a:pPr>
            <a:fld id="{D23F7123-E925-4A7B-A469-AD12E535BCA5}" type="slidenum">
              <a:rPr lang="en-US" smtClean="0"/>
              <a:pPr>
                <a:defRPr/>
              </a:pPr>
              <a:t>20</a:t>
            </a:fld>
            <a:endParaRPr lang="en-US" dirty="0"/>
          </a:p>
        </p:txBody>
      </p:sp>
    </p:spTree>
    <p:extLst>
      <p:ext uri="{BB962C8B-B14F-4D97-AF65-F5344CB8AC3E}">
        <p14:creationId xmlns:p14="http://schemas.microsoft.com/office/powerpoint/2010/main" val="836516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ous-titre 5"/>
          <p:cNvSpPr>
            <a:spLocks noGrp="1"/>
          </p:cNvSpPr>
          <p:nvPr>
            <p:ph type="subTitle" idx="1"/>
          </p:nvPr>
        </p:nvSpPr>
        <p:spPr>
          <a:xfrm>
            <a:off x="174813" y="482203"/>
            <a:ext cx="11846858" cy="6133750"/>
          </a:xfrm>
        </p:spPr>
        <p:txBody>
          <a:bodyPr>
            <a:normAutofit/>
          </a:bodyPr>
          <a:lstStyle/>
          <a:p>
            <a:pPr lvl="0" algn="ctr"/>
            <a:r>
              <a:rPr lang="fr-FR" sz="3200" b="1" i="1" dirty="0">
                <a:solidFill>
                  <a:srgbClr val="FF0000"/>
                </a:solidFill>
                <a:latin typeface="Arial Black" panose="020B0A04020102020204" pitchFamily="34" charset="0"/>
              </a:rPr>
              <a:t>Dispositifs à haut débit</a:t>
            </a:r>
          </a:p>
          <a:p>
            <a:pPr algn="l"/>
            <a:r>
              <a:rPr lang="en-US" sz="3200" b="1" dirty="0">
                <a:solidFill>
                  <a:schemeClr val="bg1"/>
                </a:solidFill>
                <a:latin typeface="Century Gothic" panose="020B0502020202020204" pitchFamily="34" charset="0"/>
              </a:rPr>
              <a:t>HFNC (High Flow Nasal Cannula) : </a:t>
            </a:r>
            <a:r>
              <a:rPr lang="en-US" sz="3200" b="1" dirty="0" err="1">
                <a:solidFill>
                  <a:schemeClr val="bg1"/>
                </a:solidFill>
                <a:latin typeface="Century Gothic" panose="020B0502020202020204" pitchFamily="34" charset="0"/>
              </a:rPr>
              <a:t>Permettant</a:t>
            </a:r>
            <a:r>
              <a:rPr lang="en-US" sz="3200" b="1" dirty="0">
                <a:solidFill>
                  <a:schemeClr val="bg1"/>
                </a:solidFill>
                <a:latin typeface="Century Gothic" panose="020B0502020202020204" pitchFamily="34" charset="0"/>
              </a:rPr>
              <a:t> de </a:t>
            </a:r>
            <a:r>
              <a:rPr lang="en-US" sz="3200" b="1" dirty="0" err="1">
                <a:solidFill>
                  <a:schemeClr val="bg1"/>
                </a:solidFill>
                <a:latin typeface="Century Gothic" panose="020B0502020202020204" pitchFamily="34" charset="0"/>
              </a:rPr>
              <a:t>fournir</a:t>
            </a:r>
            <a:r>
              <a:rPr lang="en-US" sz="3200" b="1" dirty="0">
                <a:solidFill>
                  <a:schemeClr val="bg1"/>
                </a:solidFill>
                <a:latin typeface="Century Gothic" panose="020B0502020202020204" pitchFamily="34" charset="0"/>
              </a:rPr>
              <a:t> </a:t>
            </a:r>
            <a:r>
              <a:rPr lang="en-US" sz="3200" b="1" dirty="0" err="1">
                <a:solidFill>
                  <a:schemeClr val="bg1"/>
                </a:solidFill>
                <a:latin typeface="Century Gothic" panose="020B0502020202020204" pitchFamily="34" charset="0"/>
              </a:rPr>
              <a:t>jusqu’a</a:t>
            </a:r>
            <a:r>
              <a:rPr lang="en-US" sz="3200" b="1" dirty="0">
                <a:solidFill>
                  <a:schemeClr val="bg1"/>
                </a:solidFill>
                <a:latin typeface="Century Gothic" panose="020B0502020202020204" pitchFamily="34" charset="0"/>
              </a:rPr>
              <a:t> </a:t>
            </a:r>
            <a:r>
              <a:rPr lang="en-US" sz="3200" b="1" dirty="0" err="1">
                <a:solidFill>
                  <a:schemeClr val="bg1"/>
                </a:solidFill>
                <a:latin typeface="Century Gothic" panose="020B0502020202020204" pitchFamily="34" charset="0"/>
              </a:rPr>
              <a:t>atteindre</a:t>
            </a:r>
            <a:r>
              <a:rPr lang="en-US" sz="3200" b="1" dirty="0">
                <a:solidFill>
                  <a:schemeClr val="bg1"/>
                </a:solidFill>
                <a:latin typeface="Century Gothic" panose="020B0502020202020204" pitchFamily="34" charset="0"/>
              </a:rPr>
              <a:t> un debit de 60 l/m + Chaleur + Humidification</a:t>
            </a:r>
          </a:p>
          <a:p>
            <a:pPr algn="l"/>
            <a:r>
              <a:rPr lang="en-US" sz="3200" b="1" dirty="0">
                <a:solidFill>
                  <a:schemeClr val="bg1"/>
                </a:solidFill>
                <a:latin typeface="Century Gothic" panose="020B0502020202020204" pitchFamily="34" charset="0"/>
              </a:rPr>
              <a:t>Il </a:t>
            </a:r>
            <a:r>
              <a:rPr lang="en-US" sz="3200" b="1" dirty="0" err="1">
                <a:solidFill>
                  <a:schemeClr val="bg1"/>
                </a:solidFill>
                <a:latin typeface="Century Gothic" panose="020B0502020202020204" pitchFamily="34" charset="0"/>
              </a:rPr>
              <a:t>existe</a:t>
            </a:r>
            <a:r>
              <a:rPr lang="en-US" sz="3200" b="1" dirty="0">
                <a:solidFill>
                  <a:schemeClr val="bg1"/>
                </a:solidFill>
                <a:latin typeface="Century Gothic" panose="020B0502020202020204" pitchFamily="34" charset="0"/>
              </a:rPr>
              <a:t> 2 </a:t>
            </a:r>
            <a:r>
              <a:rPr lang="en-US" sz="3200" b="1" dirty="0" err="1">
                <a:solidFill>
                  <a:schemeClr val="bg1"/>
                </a:solidFill>
                <a:latin typeface="Century Gothic" panose="020B0502020202020204" pitchFamily="34" charset="0"/>
              </a:rPr>
              <a:t>compagnies</a:t>
            </a:r>
            <a:r>
              <a:rPr lang="en-US" sz="3200" b="1" dirty="0">
                <a:solidFill>
                  <a:schemeClr val="bg1"/>
                </a:solidFill>
                <a:latin typeface="Century Gothic" panose="020B0502020202020204" pitchFamily="34" charset="0"/>
              </a:rPr>
              <a:t> </a:t>
            </a:r>
            <a:r>
              <a:rPr lang="en-US" sz="3200" b="1" dirty="0" err="1">
                <a:solidFill>
                  <a:schemeClr val="bg1"/>
                </a:solidFill>
                <a:latin typeface="Century Gothic" panose="020B0502020202020204" pitchFamily="34" charset="0"/>
              </a:rPr>
              <a:t>produisant</a:t>
            </a:r>
            <a:r>
              <a:rPr lang="en-US" sz="3200" b="1" dirty="0">
                <a:solidFill>
                  <a:schemeClr val="bg1"/>
                </a:solidFill>
                <a:latin typeface="Century Gothic" panose="020B0502020202020204" pitchFamily="34" charset="0"/>
              </a:rPr>
              <a:t> </a:t>
            </a:r>
            <a:r>
              <a:rPr lang="en-US" sz="3200" b="1" dirty="0" err="1">
                <a:solidFill>
                  <a:schemeClr val="bg1"/>
                </a:solidFill>
                <a:latin typeface="Century Gothic" panose="020B0502020202020204" pitchFamily="34" charset="0"/>
              </a:rPr>
              <a:t>ces</a:t>
            </a:r>
            <a:r>
              <a:rPr lang="en-US" sz="3200" b="1" dirty="0">
                <a:solidFill>
                  <a:schemeClr val="bg1"/>
                </a:solidFill>
                <a:latin typeface="Century Gothic" panose="020B0502020202020204" pitchFamily="34" charset="0"/>
              </a:rPr>
              <a:t> machines:</a:t>
            </a:r>
          </a:p>
          <a:p>
            <a:pPr marL="401822" indent="-401822" algn="l">
              <a:buFont typeface="Wingdings" panose="05000000000000000000" pitchFamily="2" charset="2"/>
              <a:buChar char="v"/>
            </a:pPr>
            <a:r>
              <a:rPr lang="en-US" sz="3200" b="1" dirty="0" err="1">
                <a:solidFill>
                  <a:schemeClr val="bg1"/>
                </a:solidFill>
                <a:latin typeface="Century Gothic" panose="020B0502020202020204" pitchFamily="34" charset="0"/>
              </a:rPr>
              <a:t>Vapotherm</a:t>
            </a:r>
            <a:r>
              <a:rPr lang="en-US" sz="3200" b="1" dirty="0">
                <a:solidFill>
                  <a:schemeClr val="bg1"/>
                </a:solidFill>
                <a:latin typeface="Century Gothic" panose="020B0502020202020204" pitchFamily="34" charset="0"/>
              </a:rPr>
              <a:t> </a:t>
            </a:r>
            <a:r>
              <a:rPr lang="en-US" sz="3200" b="1" dirty="0" err="1">
                <a:solidFill>
                  <a:schemeClr val="bg1"/>
                </a:solidFill>
                <a:latin typeface="Century Gothic" panose="020B0502020202020204" pitchFamily="34" charset="0"/>
              </a:rPr>
              <a:t>dont</a:t>
            </a:r>
            <a:r>
              <a:rPr lang="en-US" sz="3200" b="1" dirty="0">
                <a:solidFill>
                  <a:schemeClr val="bg1"/>
                </a:solidFill>
                <a:latin typeface="Century Gothic" panose="020B0502020202020204" pitchFamily="34" charset="0"/>
              </a:rPr>
              <a:t> le HFNC </a:t>
            </a:r>
            <a:r>
              <a:rPr lang="en-US" sz="3200" b="1" dirty="0" err="1">
                <a:solidFill>
                  <a:schemeClr val="bg1"/>
                </a:solidFill>
                <a:latin typeface="Century Gothic" panose="020B0502020202020204" pitchFamily="34" charset="0"/>
              </a:rPr>
              <a:t>delivre</a:t>
            </a:r>
            <a:r>
              <a:rPr lang="en-US" sz="3200" b="1" dirty="0">
                <a:solidFill>
                  <a:schemeClr val="bg1"/>
                </a:solidFill>
                <a:latin typeface="Century Gothic" panose="020B0502020202020204" pitchFamily="34" charset="0"/>
              </a:rPr>
              <a:t> </a:t>
            </a:r>
            <a:r>
              <a:rPr lang="en-US" sz="3200" b="1" dirty="0" err="1">
                <a:solidFill>
                  <a:schemeClr val="bg1"/>
                </a:solidFill>
                <a:latin typeface="Century Gothic" panose="020B0502020202020204" pitchFamily="34" charset="0"/>
              </a:rPr>
              <a:t>jusqu’a</a:t>
            </a:r>
            <a:r>
              <a:rPr lang="en-US" sz="3200" b="1" dirty="0">
                <a:solidFill>
                  <a:schemeClr val="bg1"/>
                </a:solidFill>
                <a:latin typeface="Century Gothic" panose="020B0502020202020204" pitchFamily="34" charset="0"/>
              </a:rPr>
              <a:t> 50 LPM</a:t>
            </a:r>
          </a:p>
          <a:p>
            <a:pPr marL="401822" indent="-401822" algn="l">
              <a:buFont typeface="Wingdings" panose="05000000000000000000" pitchFamily="2" charset="2"/>
              <a:buChar char="v"/>
            </a:pPr>
            <a:r>
              <a:rPr lang="en-US" sz="3200" b="1" dirty="0">
                <a:solidFill>
                  <a:schemeClr val="bg1"/>
                </a:solidFill>
                <a:latin typeface="Century Gothic" panose="020B0502020202020204" pitchFamily="34" charset="0"/>
              </a:rPr>
              <a:t> Fisher </a:t>
            </a:r>
            <a:r>
              <a:rPr lang="en-US" sz="3200" b="1" dirty="0" err="1">
                <a:solidFill>
                  <a:schemeClr val="bg1"/>
                </a:solidFill>
                <a:latin typeface="Century Gothic" panose="020B0502020202020204" pitchFamily="34" charset="0"/>
              </a:rPr>
              <a:t>Pakall</a:t>
            </a:r>
            <a:r>
              <a:rPr lang="en-US" sz="3200" b="1" dirty="0">
                <a:solidFill>
                  <a:schemeClr val="bg1"/>
                </a:solidFill>
                <a:latin typeface="Century Gothic" panose="020B0502020202020204" pitchFamily="34" charset="0"/>
              </a:rPr>
              <a:t> </a:t>
            </a:r>
            <a:r>
              <a:rPr lang="en-US" sz="3200" b="1" dirty="0" err="1">
                <a:solidFill>
                  <a:schemeClr val="bg1"/>
                </a:solidFill>
                <a:latin typeface="Century Gothic" panose="020B0502020202020204" pitchFamily="34" charset="0"/>
              </a:rPr>
              <a:t>dont</a:t>
            </a:r>
            <a:r>
              <a:rPr lang="en-US" sz="3200" b="1" dirty="0">
                <a:solidFill>
                  <a:schemeClr val="bg1"/>
                </a:solidFill>
                <a:latin typeface="Century Gothic" panose="020B0502020202020204" pitchFamily="34" charset="0"/>
              </a:rPr>
              <a:t> les HFNC </a:t>
            </a:r>
            <a:r>
              <a:rPr lang="en-US" sz="3200" b="1" dirty="0" err="1">
                <a:solidFill>
                  <a:schemeClr val="bg1"/>
                </a:solidFill>
                <a:latin typeface="Century Gothic" panose="020B0502020202020204" pitchFamily="34" charset="0"/>
              </a:rPr>
              <a:t>delivrent</a:t>
            </a:r>
            <a:r>
              <a:rPr lang="en-US" sz="3200" b="1" dirty="0">
                <a:solidFill>
                  <a:schemeClr val="bg1"/>
                </a:solidFill>
                <a:latin typeface="Century Gothic" panose="020B0502020202020204" pitchFamily="34" charset="0"/>
              </a:rPr>
              <a:t> </a:t>
            </a:r>
            <a:r>
              <a:rPr lang="en-US" sz="3200" b="1" dirty="0" err="1">
                <a:solidFill>
                  <a:schemeClr val="bg1"/>
                </a:solidFill>
                <a:latin typeface="Century Gothic" panose="020B0502020202020204" pitchFamily="34" charset="0"/>
              </a:rPr>
              <a:t>jusqu’a</a:t>
            </a:r>
            <a:r>
              <a:rPr lang="en-US" sz="3200" b="1" dirty="0">
                <a:solidFill>
                  <a:schemeClr val="bg1"/>
                </a:solidFill>
                <a:latin typeface="Century Gothic" panose="020B0502020202020204" pitchFamily="34" charset="0"/>
              </a:rPr>
              <a:t> 60 LPM. Ce sont </a:t>
            </a:r>
            <a:r>
              <a:rPr lang="en-US" sz="3200" b="1" dirty="0" err="1">
                <a:solidFill>
                  <a:schemeClr val="bg1"/>
                </a:solidFill>
                <a:latin typeface="Century Gothic" panose="020B0502020202020204" pitchFamily="34" charset="0"/>
              </a:rPr>
              <a:t>l’Optiflow</a:t>
            </a:r>
            <a:r>
              <a:rPr lang="en-US" sz="3200" b="1" dirty="0">
                <a:solidFill>
                  <a:schemeClr val="bg1"/>
                </a:solidFill>
                <a:latin typeface="Century Gothic" panose="020B0502020202020204" pitchFamily="34" charset="0"/>
              </a:rPr>
              <a:t> et le AIRVO-2</a:t>
            </a:r>
            <a:endParaRPr lang="fr-FR" sz="3200" b="1" dirty="0">
              <a:solidFill>
                <a:schemeClr val="bg1"/>
              </a:solidFill>
              <a:latin typeface="Century Gothic" panose="020B0502020202020204" pitchFamily="34" charset="0"/>
            </a:endParaRPr>
          </a:p>
        </p:txBody>
      </p:sp>
      <p:sp>
        <p:nvSpPr>
          <p:cNvPr id="4" name="Slide Number Placeholder 3"/>
          <p:cNvSpPr>
            <a:spLocks noGrp="1"/>
          </p:cNvSpPr>
          <p:nvPr>
            <p:ph type="sldNum" sz="quarter" idx="12"/>
          </p:nvPr>
        </p:nvSpPr>
        <p:spPr>
          <a:xfrm>
            <a:off x="10058549" y="5733976"/>
            <a:ext cx="609451" cy="521270"/>
          </a:xfrm>
          <a:prstGeom prst="rect">
            <a:avLst/>
          </a:prstGeom>
        </p:spPr>
        <p:txBody>
          <a:bodyPr/>
          <a:lstStyle/>
          <a:p>
            <a:pPr>
              <a:defRPr/>
            </a:pPr>
            <a:fld id="{D23F7123-E925-4A7B-A469-AD12E535BCA5}" type="slidenum">
              <a:rPr lang="en-US" smtClean="0"/>
              <a:pPr>
                <a:defRPr/>
              </a:pPr>
              <a:t>21</a:t>
            </a:fld>
            <a:endParaRPr lang="en-US" dirty="0"/>
          </a:p>
        </p:txBody>
      </p:sp>
    </p:spTree>
    <p:extLst>
      <p:ext uri="{BB962C8B-B14F-4D97-AF65-F5344CB8AC3E}">
        <p14:creationId xmlns:p14="http://schemas.microsoft.com/office/powerpoint/2010/main" val="641599231"/>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3238" y="375047"/>
            <a:ext cx="7384852" cy="750094"/>
          </a:xfrm>
        </p:spPr>
        <p:txBody>
          <a:bodyPr>
            <a:normAutofit fontScale="90000"/>
          </a:bodyPr>
          <a:lstStyle/>
          <a:p>
            <a:br>
              <a:rPr lang="fr-FR" dirty="0"/>
            </a:br>
            <a:r>
              <a:rPr lang="fr-FR" dirty="0">
                <a:solidFill>
                  <a:schemeClr val="bg1"/>
                </a:solidFill>
                <a:latin typeface="Arial Black" panose="020B0A04020102020204" pitchFamily="34" charset="0"/>
              </a:rPr>
              <a:t>Les humidificateurs</a:t>
            </a:r>
            <a:br>
              <a:rPr lang="fr-FR" dirty="0">
                <a:solidFill>
                  <a:schemeClr val="bg1"/>
                </a:solidFill>
                <a:latin typeface="Arial Black" panose="020B0A04020102020204" pitchFamily="34" charset="0"/>
              </a:rPr>
            </a:br>
            <a:endParaRPr lang="fr-FR" dirty="0">
              <a:solidFill>
                <a:schemeClr val="bg1"/>
              </a:solidFill>
              <a:latin typeface="Arial Black" panose="020B0A04020102020204" pitchFamily="34" charset="0"/>
            </a:endParaRPr>
          </a:p>
        </p:txBody>
      </p:sp>
      <p:sp>
        <p:nvSpPr>
          <p:cNvPr id="3" name="Content Placeholder 2"/>
          <p:cNvSpPr>
            <a:spLocks noGrp="1"/>
          </p:cNvSpPr>
          <p:nvPr>
            <p:ph idx="1"/>
          </p:nvPr>
        </p:nvSpPr>
        <p:spPr>
          <a:xfrm>
            <a:off x="524435" y="1125140"/>
            <a:ext cx="11308977" cy="5450471"/>
          </a:xfrm>
        </p:spPr>
        <p:txBody>
          <a:bodyPr>
            <a:normAutofit/>
          </a:bodyPr>
          <a:lstStyle/>
          <a:p>
            <a:pPr marL="0" indent="0">
              <a:buNone/>
            </a:pPr>
            <a:r>
              <a:rPr lang="fr-FR" sz="3600" b="1" dirty="0">
                <a:solidFill>
                  <a:schemeClr val="bg1"/>
                </a:solidFill>
                <a:latin typeface="Century Gothic" pitchFamily="34" charset="0"/>
              </a:rPr>
              <a:t>On en distingue 2 types :</a:t>
            </a:r>
          </a:p>
          <a:p>
            <a:pPr marL="0" lvl="0" indent="0" algn="l">
              <a:buNone/>
            </a:pPr>
            <a:r>
              <a:rPr lang="fr-FR" sz="3600" b="1" dirty="0">
                <a:solidFill>
                  <a:schemeClr val="bg1"/>
                </a:solidFill>
                <a:latin typeface="Century Gothic" pitchFamily="34" charset="0"/>
              </a:rPr>
              <a:t>Les humidificateurs à bulles qui sont utilisés avec les dispositifs a bas débit tels que les canules nasales et les masques à bas débit. </a:t>
            </a:r>
          </a:p>
          <a:p>
            <a:pPr marL="0" indent="0" algn="l">
              <a:buNone/>
            </a:pPr>
            <a:r>
              <a:rPr lang="fr-FR" sz="3600" b="1" dirty="0">
                <a:solidFill>
                  <a:schemeClr val="bg1"/>
                </a:solidFill>
                <a:latin typeface="Century Gothic" pitchFamily="34" charset="0"/>
              </a:rPr>
              <a:t>Les humidificateurs nébuliseurs fonctionnant selon le principe Venturi ; ils sont utilisés avec les masques a aérosols.</a:t>
            </a:r>
          </a:p>
          <a:p>
            <a:pPr marL="0" indent="0">
              <a:buNone/>
            </a:pPr>
            <a:endParaRPr lang="fr-FR" dirty="0">
              <a:solidFill>
                <a:schemeClr val="bg1"/>
              </a:solidFill>
              <a:latin typeface="Arial Black" panose="020B0A04020102020204" pitchFamily="34" charset="0"/>
            </a:endParaRPr>
          </a:p>
        </p:txBody>
      </p:sp>
      <p:sp>
        <p:nvSpPr>
          <p:cNvPr id="4" name="Slide Number Placeholder 3"/>
          <p:cNvSpPr>
            <a:spLocks noGrp="1"/>
          </p:cNvSpPr>
          <p:nvPr>
            <p:ph type="sldNum" sz="quarter" idx="12"/>
          </p:nvPr>
        </p:nvSpPr>
        <p:spPr/>
        <p:txBody>
          <a:bodyPr/>
          <a:lstStyle/>
          <a:p>
            <a:pPr>
              <a:defRPr/>
            </a:pPr>
            <a:fld id="{D23F7123-E925-4A7B-A469-AD12E535BCA5}" type="slidenum">
              <a:rPr lang="en-US" smtClean="0"/>
              <a:pPr>
                <a:defRPr/>
              </a:pPr>
              <a:t>22</a:t>
            </a:fld>
            <a:endParaRPr lang="en-US" dirty="0"/>
          </a:p>
        </p:txBody>
      </p:sp>
    </p:spTree>
    <p:extLst>
      <p:ext uri="{BB962C8B-B14F-4D97-AF65-F5344CB8AC3E}">
        <p14:creationId xmlns:p14="http://schemas.microsoft.com/office/powerpoint/2010/main" val="4083653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1635" y="121025"/>
            <a:ext cx="10475259" cy="793375"/>
          </a:xfrm>
        </p:spPr>
        <p:txBody>
          <a:bodyPr>
            <a:normAutofit/>
          </a:bodyPr>
          <a:lstStyle/>
          <a:p>
            <a:pPr algn="ctr"/>
            <a:r>
              <a:rPr lang="en-US" dirty="0" err="1">
                <a:solidFill>
                  <a:srgbClr val="FF0000"/>
                </a:solidFill>
                <a:latin typeface="Arial Black" panose="020B0A04020102020204" pitchFamily="34" charset="0"/>
              </a:rPr>
              <a:t>Logistique</a:t>
            </a:r>
            <a:r>
              <a:rPr lang="en-US" dirty="0">
                <a:solidFill>
                  <a:srgbClr val="FF0000"/>
                </a:solidFill>
                <a:latin typeface="Arial Black" panose="020B0A04020102020204" pitchFamily="34" charset="0"/>
              </a:rPr>
              <a:t> de </a:t>
            </a:r>
            <a:r>
              <a:rPr lang="en-US" dirty="0" err="1">
                <a:solidFill>
                  <a:srgbClr val="FF0000"/>
                </a:solidFill>
                <a:latin typeface="Arial Black" panose="020B0A04020102020204" pitchFamily="34" charset="0"/>
              </a:rPr>
              <a:t>l’oxygenotherapie</a:t>
            </a:r>
            <a:endParaRPr lang="fr-FR"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510988" y="793376"/>
            <a:ext cx="11456894" cy="5957048"/>
          </a:xfrm>
        </p:spPr>
        <p:txBody>
          <a:bodyPr>
            <a:noAutofit/>
          </a:bodyPr>
          <a:lstStyle/>
          <a:p>
            <a:pPr algn="l">
              <a:buFont typeface="Wingdings" panose="05000000000000000000" pitchFamily="2" charset="2"/>
              <a:buChar char="ü"/>
            </a:pPr>
            <a:r>
              <a:rPr lang="en-US" sz="2800" dirty="0">
                <a:solidFill>
                  <a:schemeClr val="bg1"/>
                </a:solidFill>
                <a:latin typeface="Arial Black" panose="020B0A04020102020204" pitchFamily="34" charset="0"/>
              </a:rPr>
              <a:t>Cylindre </a:t>
            </a:r>
            <a:r>
              <a:rPr lang="en-US" sz="2800" dirty="0" err="1">
                <a:solidFill>
                  <a:schemeClr val="bg1"/>
                </a:solidFill>
                <a:latin typeface="Arial Black" panose="020B0A04020102020204" pitchFamily="34" charset="0"/>
              </a:rPr>
              <a:t>d’Oxygene</a:t>
            </a:r>
            <a:endParaRPr lang="en-US" sz="2800" dirty="0">
              <a:solidFill>
                <a:schemeClr val="bg1"/>
              </a:solidFill>
              <a:latin typeface="Arial Black" panose="020B0A04020102020204" pitchFamily="34" charset="0"/>
            </a:endParaRPr>
          </a:p>
          <a:p>
            <a:pPr marL="0" indent="0">
              <a:buNone/>
            </a:pPr>
            <a:endParaRPr lang="en-US" sz="2800" dirty="0">
              <a:solidFill>
                <a:schemeClr val="bg1"/>
              </a:solidFill>
              <a:latin typeface="Arial Black" panose="020B0A04020102020204" pitchFamily="34" charset="0"/>
            </a:endParaRPr>
          </a:p>
          <a:p>
            <a:pPr algn="l">
              <a:buFont typeface="Wingdings" panose="05000000000000000000" pitchFamily="2" charset="2"/>
              <a:buChar char="ü"/>
            </a:pPr>
            <a:r>
              <a:rPr lang="en-US" sz="2800" dirty="0" err="1">
                <a:solidFill>
                  <a:schemeClr val="bg1"/>
                </a:solidFill>
                <a:latin typeface="Arial Black" panose="020B0A04020102020204" pitchFamily="34" charset="0"/>
              </a:rPr>
              <a:t>Oxymetre</a:t>
            </a:r>
            <a:r>
              <a:rPr lang="en-US" sz="2800" dirty="0">
                <a:solidFill>
                  <a:schemeClr val="bg1"/>
                </a:solidFill>
                <a:latin typeface="Arial Black" panose="020B0A04020102020204" pitchFamily="34" charset="0"/>
              </a:rPr>
              <a:t> de </a:t>
            </a:r>
            <a:r>
              <a:rPr lang="en-US" sz="2800" dirty="0" err="1">
                <a:solidFill>
                  <a:schemeClr val="bg1"/>
                </a:solidFill>
                <a:latin typeface="Arial Black" panose="020B0A04020102020204" pitchFamily="34" charset="0"/>
              </a:rPr>
              <a:t>pouls</a:t>
            </a:r>
            <a:r>
              <a:rPr lang="en-US" sz="2800" dirty="0">
                <a:solidFill>
                  <a:schemeClr val="bg1"/>
                </a:solidFill>
                <a:latin typeface="Arial Black" panose="020B0A04020102020204" pitchFamily="34" charset="0"/>
              </a:rPr>
              <a:t> (</a:t>
            </a:r>
            <a:r>
              <a:rPr lang="en-US" sz="2800" dirty="0" err="1">
                <a:solidFill>
                  <a:schemeClr val="bg1"/>
                </a:solidFill>
                <a:latin typeface="Arial Black" panose="020B0A04020102020204" pitchFamily="34" charset="0"/>
              </a:rPr>
              <a:t>Saturometre</a:t>
            </a:r>
            <a:r>
              <a:rPr lang="en-US" sz="2800" dirty="0">
                <a:solidFill>
                  <a:schemeClr val="bg1"/>
                </a:solidFill>
                <a:latin typeface="Arial Black" panose="020B0A04020102020204" pitchFamily="34" charset="0"/>
              </a:rPr>
              <a:t>)</a:t>
            </a:r>
          </a:p>
          <a:p>
            <a:pPr marL="0" indent="0">
              <a:buNone/>
            </a:pPr>
            <a:endParaRPr lang="en-US" sz="2800" dirty="0">
              <a:solidFill>
                <a:schemeClr val="bg1"/>
              </a:solidFill>
              <a:latin typeface="Arial Black" panose="020B0A04020102020204" pitchFamily="34" charset="0"/>
            </a:endParaRPr>
          </a:p>
          <a:p>
            <a:pPr algn="l">
              <a:buFont typeface="Wingdings" panose="05000000000000000000" pitchFamily="2" charset="2"/>
              <a:buChar char="ü"/>
            </a:pPr>
            <a:r>
              <a:rPr lang="en-US" sz="2800" dirty="0">
                <a:solidFill>
                  <a:schemeClr val="bg1"/>
                </a:solidFill>
                <a:latin typeface="Arial Black" panose="020B0A04020102020204" pitchFamily="34" charset="0"/>
              </a:rPr>
              <a:t>Manodetendeur Monobloc</a:t>
            </a:r>
          </a:p>
          <a:p>
            <a:pPr algn="l">
              <a:buFont typeface="Wingdings" panose="05000000000000000000" pitchFamily="2" charset="2"/>
              <a:buChar char="ü"/>
            </a:pPr>
            <a:endParaRPr lang="en-US" sz="2800" dirty="0">
              <a:solidFill>
                <a:schemeClr val="bg1"/>
              </a:solidFill>
              <a:latin typeface="Arial Black" panose="020B0A04020102020204" pitchFamily="34" charset="0"/>
            </a:endParaRPr>
          </a:p>
          <a:p>
            <a:pPr algn="l">
              <a:buFont typeface="Wingdings" panose="05000000000000000000" pitchFamily="2" charset="2"/>
              <a:buChar char="ü"/>
            </a:pPr>
            <a:r>
              <a:rPr lang="en-US" sz="2800" dirty="0">
                <a:solidFill>
                  <a:schemeClr val="bg1"/>
                </a:solidFill>
                <a:latin typeface="Arial Black" panose="020B0A04020102020204" pitchFamily="34" charset="0"/>
              </a:rPr>
              <a:t>Debit-</a:t>
            </a:r>
            <a:r>
              <a:rPr lang="en-US" sz="2800" dirty="0" err="1">
                <a:solidFill>
                  <a:schemeClr val="bg1"/>
                </a:solidFill>
                <a:latin typeface="Arial Black" panose="020B0A04020102020204" pitchFamily="34" charset="0"/>
              </a:rPr>
              <a:t>metres</a:t>
            </a:r>
            <a:r>
              <a:rPr lang="en-US" sz="2800" dirty="0">
                <a:solidFill>
                  <a:schemeClr val="bg1"/>
                </a:solidFill>
                <a:latin typeface="Arial Black" panose="020B0A04020102020204" pitchFamily="34" charset="0"/>
              </a:rPr>
              <a:t> ou debit-</a:t>
            </a:r>
            <a:r>
              <a:rPr lang="en-US" sz="2800" dirty="0" err="1">
                <a:solidFill>
                  <a:schemeClr val="bg1"/>
                </a:solidFill>
                <a:latin typeface="Arial Black" panose="020B0A04020102020204" pitchFamily="34" charset="0"/>
              </a:rPr>
              <a:t>litres</a:t>
            </a:r>
            <a:endParaRPr lang="en-US" sz="2800" dirty="0">
              <a:solidFill>
                <a:schemeClr val="bg1"/>
              </a:solidFill>
              <a:latin typeface="Arial Black" panose="020B0A04020102020204" pitchFamily="34" charset="0"/>
            </a:endParaRPr>
          </a:p>
          <a:p>
            <a:pPr algn="l">
              <a:buFont typeface="Wingdings" panose="05000000000000000000" pitchFamily="2" charset="2"/>
              <a:buChar char="ü"/>
            </a:pPr>
            <a:endParaRPr lang="en-US" sz="2800" dirty="0">
              <a:solidFill>
                <a:schemeClr val="bg1"/>
              </a:solidFill>
              <a:latin typeface="Arial Black" panose="020B0A04020102020204" pitchFamily="34" charset="0"/>
            </a:endParaRPr>
          </a:p>
          <a:p>
            <a:pPr algn="l">
              <a:buFont typeface="Wingdings" panose="05000000000000000000" pitchFamily="2" charset="2"/>
              <a:buChar char="ü"/>
            </a:pPr>
            <a:r>
              <a:rPr lang="en-US" sz="2800" dirty="0" err="1">
                <a:solidFill>
                  <a:schemeClr val="bg1"/>
                </a:solidFill>
                <a:latin typeface="Arial Black" panose="020B0A04020102020204" pitchFamily="34" charset="0"/>
              </a:rPr>
              <a:t>Concentrateur</a:t>
            </a:r>
            <a:r>
              <a:rPr lang="en-US" sz="2800" dirty="0">
                <a:solidFill>
                  <a:schemeClr val="bg1"/>
                </a:solidFill>
                <a:latin typeface="Arial Black" panose="020B0A04020102020204" pitchFamily="34" charset="0"/>
              </a:rPr>
              <a:t> </a:t>
            </a:r>
            <a:r>
              <a:rPr lang="en-US" sz="2800" dirty="0" err="1">
                <a:solidFill>
                  <a:schemeClr val="bg1"/>
                </a:solidFill>
                <a:latin typeface="Arial Black" panose="020B0A04020102020204" pitchFamily="34" charset="0"/>
              </a:rPr>
              <a:t>d’Oxygene</a:t>
            </a:r>
            <a:endParaRPr lang="en-US" sz="2800" dirty="0">
              <a:solidFill>
                <a:schemeClr val="bg1"/>
              </a:solidFill>
              <a:latin typeface="Arial Black" panose="020B0A04020102020204" pitchFamily="34" charset="0"/>
            </a:endParaRPr>
          </a:p>
          <a:p>
            <a:pPr marL="0" indent="0">
              <a:buNone/>
            </a:pPr>
            <a:endParaRPr lang="en-US" sz="2800" dirty="0">
              <a:solidFill>
                <a:schemeClr val="bg1"/>
              </a:solidFill>
              <a:latin typeface="Arial Black" panose="020B0A04020102020204" pitchFamily="34" charset="0"/>
            </a:endParaRPr>
          </a:p>
          <a:p>
            <a:pPr algn="l">
              <a:buFont typeface="Wingdings" panose="05000000000000000000" pitchFamily="2" charset="2"/>
              <a:buChar char="ü"/>
            </a:pPr>
            <a:r>
              <a:rPr lang="en-US" sz="2800" dirty="0" err="1">
                <a:solidFill>
                  <a:schemeClr val="bg1"/>
                </a:solidFill>
                <a:latin typeface="Arial Black" panose="020B0A04020102020204" pitchFamily="34" charset="0"/>
              </a:rPr>
              <a:t>Analyseur</a:t>
            </a:r>
            <a:r>
              <a:rPr lang="en-US" sz="2800" dirty="0">
                <a:solidFill>
                  <a:schemeClr val="bg1"/>
                </a:solidFill>
                <a:latin typeface="Arial Black" panose="020B0A04020102020204" pitchFamily="34" charset="0"/>
              </a:rPr>
              <a:t> de </a:t>
            </a:r>
            <a:r>
              <a:rPr lang="en-US" sz="2800" dirty="0" err="1">
                <a:solidFill>
                  <a:schemeClr val="bg1"/>
                </a:solidFill>
                <a:latin typeface="Arial Black" panose="020B0A04020102020204" pitchFamily="34" charset="0"/>
              </a:rPr>
              <a:t>concentrateur</a:t>
            </a:r>
            <a:r>
              <a:rPr lang="en-US" sz="2800" dirty="0">
                <a:solidFill>
                  <a:schemeClr val="bg1"/>
                </a:solidFill>
                <a:latin typeface="Arial Black" panose="020B0A04020102020204" pitchFamily="34" charset="0"/>
              </a:rPr>
              <a:t> d’O2</a:t>
            </a:r>
          </a:p>
          <a:p>
            <a:pPr marL="0" indent="0">
              <a:buNone/>
            </a:pPr>
            <a:endParaRPr lang="fr-FR" sz="2800" dirty="0">
              <a:solidFill>
                <a:schemeClr val="bg1"/>
              </a:solidFill>
            </a:endParaRPr>
          </a:p>
        </p:txBody>
      </p:sp>
      <p:sp>
        <p:nvSpPr>
          <p:cNvPr id="4" name="Slide Number Placeholder 3"/>
          <p:cNvSpPr>
            <a:spLocks noGrp="1"/>
          </p:cNvSpPr>
          <p:nvPr>
            <p:ph type="sldNum" sz="quarter" idx="12"/>
          </p:nvPr>
        </p:nvSpPr>
        <p:spPr/>
        <p:txBody>
          <a:bodyPr/>
          <a:lstStyle/>
          <a:p>
            <a:pPr>
              <a:defRPr/>
            </a:pPr>
            <a:fld id="{D23F7123-E925-4A7B-A469-AD12E535BCA5}" type="slidenum">
              <a:rPr lang="en-US" smtClean="0"/>
              <a:pPr>
                <a:defRPr/>
              </a:pPr>
              <a:t>23</a:t>
            </a:fld>
            <a:endParaRPr lang="en-US" dirty="0"/>
          </a:p>
        </p:txBody>
      </p:sp>
    </p:spTree>
    <p:extLst>
      <p:ext uri="{BB962C8B-B14F-4D97-AF65-F5344CB8AC3E}">
        <p14:creationId xmlns:p14="http://schemas.microsoft.com/office/powerpoint/2010/main" val="2697514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706" y="134471"/>
            <a:ext cx="11806518" cy="981635"/>
          </a:xfrm>
        </p:spPr>
        <p:txBody>
          <a:bodyPr>
            <a:normAutofit fontScale="90000"/>
          </a:bodyPr>
          <a:lstStyle/>
          <a:p>
            <a:pPr algn="ctr"/>
            <a:br>
              <a:rPr lang="fr-FR" dirty="0"/>
            </a:br>
            <a:r>
              <a:rPr lang="fr-FR" b="1" dirty="0">
                <a:solidFill>
                  <a:srgbClr val="FF0000"/>
                </a:solidFill>
              </a:rPr>
              <a:t>Mise en garde, précautions et surveillance du patient</a:t>
            </a:r>
            <a:br>
              <a:rPr lang="fr-FR" b="1" dirty="0">
                <a:solidFill>
                  <a:srgbClr val="FF0000"/>
                </a:solidFill>
              </a:rPr>
            </a:br>
            <a:endParaRPr lang="fr-FR" b="1" dirty="0">
              <a:solidFill>
                <a:srgbClr val="FF0000"/>
              </a:solidFill>
            </a:endParaRPr>
          </a:p>
        </p:txBody>
      </p:sp>
      <p:sp>
        <p:nvSpPr>
          <p:cNvPr id="3" name="Content Placeholder 2"/>
          <p:cNvSpPr>
            <a:spLocks noGrp="1"/>
          </p:cNvSpPr>
          <p:nvPr>
            <p:ph idx="1"/>
          </p:nvPr>
        </p:nvSpPr>
        <p:spPr>
          <a:xfrm>
            <a:off x="201707" y="1008530"/>
            <a:ext cx="11806518" cy="5526144"/>
          </a:xfrm>
        </p:spPr>
        <p:txBody>
          <a:bodyPr>
            <a:normAutofit/>
          </a:bodyPr>
          <a:lstStyle/>
          <a:p>
            <a:pPr algn="l">
              <a:buFont typeface="Wingdings" panose="05000000000000000000" pitchFamily="2" charset="2"/>
              <a:buChar char="Ø"/>
            </a:pPr>
            <a:r>
              <a:rPr lang="fr-FR" sz="3600" b="1" dirty="0">
                <a:solidFill>
                  <a:schemeClr val="bg1"/>
                </a:solidFill>
                <a:latin typeface="Century Gothic" panose="020B0502020202020204" pitchFamily="34" charset="0"/>
              </a:rPr>
              <a:t>Ne jamais allumer de flamme ou fumer à proximité.</a:t>
            </a:r>
          </a:p>
          <a:p>
            <a:pPr algn="l">
              <a:buFont typeface="Wingdings" panose="05000000000000000000" pitchFamily="2" charset="2"/>
              <a:buChar char="Ø"/>
            </a:pPr>
            <a:r>
              <a:rPr lang="fr-FR" sz="3600" b="1" dirty="0">
                <a:solidFill>
                  <a:schemeClr val="bg1"/>
                </a:solidFill>
                <a:latin typeface="Century Gothic" panose="020B0502020202020204" pitchFamily="34" charset="0"/>
              </a:rPr>
              <a:t>Ne jamais graisser le matériel.</a:t>
            </a:r>
          </a:p>
          <a:p>
            <a:pPr algn="l">
              <a:buFont typeface="Wingdings" panose="05000000000000000000" pitchFamily="2" charset="2"/>
              <a:buChar char="Ø"/>
            </a:pPr>
            <a:r>
              <a:rPr lang="fr-FR" sz="3600" b="1" dirty="0">
                <a:solidFill>
                  <a:schemeClr val="bg1"/>
                </a:solidFill>
                <a:latin typeface="Century Gothic" panose="020B0502020202020204" pitchFamily="34" charset="0"/>
              </a:rPr>
              <a:t>Eviter tout mouvement brusque avec les cylindres d’oxygène pour éviter l’explosion.</a:t>
            </a:r>
          </a:p>
          <a:p>
            <a:pPr algn="l">
              <a:buFont typeface="Wingdings" panose="05000000000000000000" pitchFamily="2" charset="2"/>
              <a:buChar char="Ø"/>
            </a:pPr>
            <a:r>
              <a:rPr lang="fr-FR" sz="3600" b="1" dirty="0">
                <a:solidFill>
                  <a:schemeClr val="bg1"/>
                </a:solidFill>
                <a:latin typeface="Century Gothic" panose="020B0502020202020204" pitchFamily="34" charset="0"/>
              </a:rPr>
              <a:t>Vérifier souvent le niveau d'eau à l'intérieur de l'humidificateur.</a:t>
            </a:r>
          </a:p>
          <a:p>
            <a:pPr marL="0" indent="0">
              <a:buNone/>
            </a:pPr>
            <a:endParaRPr lang="fr-FR" sz="3600" b="1" dirty="0">
              <a:solidFill>
                <a:schemeClr val="bg1"/>
              </a:solidFill>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pPr>
              <a:defRPr/>
            </a:pPr>
            <a:fld id="{D23F7123-E925-4A7B-A469-AD12E535BCA5}" type="slidenum">
              <a:rPr lang="en-US" smtClean="0"/>
              <a:pPr>
                <a:defRPr/>
              </a:pPr>
              <a:t>24</a:t>
            </a:fld>
            <a:endParaRPr lang="en-US" dirty="0"/>
          </a:p>
        </p:txBody>
      </p:sp>
    </p:spTree>
    <p:extLst>
      <p:ext uri="{BB962C8B-B14F-4D97-AF65-F5344CB8AC3E}">
        <p14:creationId xmlns:p14="http://schemas.microsoft.com/office/powerpoint/2010/main" val="262038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iterate type="lt">
                                    <p:tmPct val="2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nodeType="withEffect">
                                  <p:stCondLst>
                                    <p:cond delay="0"/>
                                  </p:stCondLst>
                                  <p:iterate type="lt">
                                    <p:tmPct val="25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nodeType="withEffect">
                                  <p:stCondLst>
                                    <p:cond delay="0"/>
                                  </p:stCondLst>
                                  <p:iterate type="lt">
                                    <p:tmPct val="25000"/>
                                  </p:iterate>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nodeType="withEffect">
                                  <p:stCondLst>
                                    <p:cond delay="0"/>
                                  </p:stCondLst>
                                  <p:iterate type="lt">
                                    <p:tmPct val="25000"/>
                                  </p:iterate>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64566" y="154745"/>
            <a:ext cx="9945859" cy="446245"/>
          </a:xfrm>
        </p:spPr>
        <p:txBody>
          <a:bodyPr>
            <a:noAutofit/>
          </a:bodyPr>
          <a:lstStyle/>
          <a:p>
            <a:pPr algn="ctr"/>
            <a:r>
              <a:rPr lang="en-US" b="1" dirty="0" err="1">
                <a:solidFill>
                  <a:srgbClr val="FF0000"/>
                </a:solidFill>
              </a:rPr>
              <a:t>Toxicite</a:t>
            </a:r>
            <a:r>
              <a:rPr lang="en-US" b="1" dirty="0">
                <a:solidFill>
                  <a:srgbClr val="FF0000"/>
                </a:solidFill>
              </a:rPr>
              <a:t> de </a:t>
            </a:r>
            <a:r>
              <a:rPr lang="en-US" b="1" dirty="0" err="1">
                <a:solidFill>
                  <a:srgbClr val="FF0000"/>
                </a:solidFill>
              </a:rPr>
              <a:t>l’oxygene</a:t>
            </a:r>
            <a:r>
              <a:rPr lang="en-US" b="1" dirty="0">
                <a:solidFill>
                  <a:srgbClr val="FF0000"/>
                </a:solidFill>
              </a:rPr>
              <a:t> (</a:t>
            </a:r>
            <a:r>
              <a:rPr lang="en-US" b="1" dirty="0" err="1">
                <a:solidFill>
                  <a:srgbClr val="FF0000"/>
                </a:solidFill>
              </a:rPr>
              <a:t>Hyperoxie</a:t>
            </a:r>
            <a:r>
              <a:rPr lang="en-US" b="1" dirty="0">
                <a:solidFill>
                  <a:srgbClr val="FF0000"/>
                </a:solidFill>
              </a:rPr>
              <a:t>)</a:t>
            </a:r>
            <a:endParaRPr lang="fr-FR" b="1" dirty="0">
              <a:solidFill>
                <a:srgbClr val="FF0000"/>
              </a:solidFill>
            </a:endParaRPr>
          </a:p>
        </p:txBody>
      </p:sp>
      <p:sp>
        <p:nvSpPr>
          <p:cNvPr id="3" name="Espace réservé du contenu 2"/>
          <p:cNvSpPr>
            <a:spLocks noGrp="1"/>
          </p:cNvSpPr>
          <p:nvPr>
            <p:ph idx="1"/>
          </p:nvPr>
        </p:nvSpPr>
        <p:spPr>
          <a:xfrm>
            <a:off x="1" y="600991"/>
            <a:ext cx="12070080" cy="6010824"/>
          </a:xfrm>
        </p:spPr>
        <p:txBody>
          <a:bodyPr>
            <a:noAutofit/>
          </a:bodyPr>
          <a:lstStyle/>
          <a:p>
            <a:pPr marL="0" indent="0">
              <a:buNone/>
            </a:pPr>
            <a:r>
              <a:rPr lang="en-US" sz="3600" b="1" dirty="0">
                <a:solidFill>
                  <a:schemeClr val="bg1"/>
                </a:solidFill>
                <a:latin typeface="Century Gothic" panose="020B0502020202020204" pitchFamily="34" charset="0"/>
              </a:rPr>
              <a:t>Consequences sur les systèmes</a:t>
            </a:r>
          </a:p>
          <a:p>
            <a:pPr algn="l"/>
            <a:r>
              <a:rPr lang="en-US" sz="3600" b="1" dirty="0" err="1">
                <a:solidFill>
                  <a:srgbClr val="FF33CC"/>
                </a:solidFill>
                <a:latin typeface="Century Gothic" panose="020B0502020202020204" pitchFamily="34" charset="0"/>
              </a:rPr>
              <a:t>Pulmonaire</a:t>
            </a:r>
            <a:r>
              <a:rPr lang="en-US" sz="3600" b="1" dirty="0">
                <a:solidFill>
                  <a:schemeClr val="bg1"/>
                </a:solidFill>
                <a:latin typeface="Century Gothic" panose="020B0502020202020204" pitchFamily="34" charset="0"/>
              </a:rPr>
              <a:t>: </a:t>
            </a:r>
            <a:r>
              <a:rPr lang="en-US" sz="3600" b="1" dirty="0" err="1">
                <a:solidFill>
                  <a:schemeClr val="bg1"/>
                </a:solidFill>
                <a:latin typeface="Century Gothic" panose="020B0502020202020204" pitchFamily="34" charset="0"/>
              </a:rPr>
              <a:t>Atelectasie</a:t>
            </a:r>
            <a:r>
              <a:rPr lang="en-US" sz="3600" b="1" dirty="0">
                <a:solidFill>
                  <a:schemeClr val="bg1"/>
                </a:solidFill>
                <a:latin typeface="Century Gothic" panose="020B0502020202020204" pitchFamily="34" charset="0"/>
              </a:rPr>
              <a:t> </a:t>
            </a:r>
            <a:r>
              <a:rPr lang="en-US" sz="3600" b="1" dirty="0" err="1">
                <a:solidFill>
                  <a:schemeClr val="bg1"/>
                </a:solidFill>
                <a:latin typeface="Century Gothic" panose="020B0502020202020204" pitchFamily="34" charset="0"/>
              </a:rPr>
              <a:t>d’absorption</a:t>
            </a:r>
            <a:r>
              <a:rPr lang="en-US" sz="3600" b="1" dirty="0">
                <a:solidFill>
                  <a:schemeClr val="bg1"/>
                </a:solidFill>
                <a:latin typeface="Century Gothic" panose="020B0502020202020204" pitchFamily="34" charset="0"/>
              </a:rPr>
              <a:t> par </a:t>
            </a:r>
            <a:r>
              <a:rPr lang="en-US" sz="3600" b="1" dirty="0" err="1">
                <a:solidFill>
                  <a:schemeClr val="bg1"/>
                </a:solidFill>
                <a:latin typeface="Century Gothic" panose="020B0502020202020204" pitchFamily="34" charset="0"/>
              </a:rPr>
              <a:t>baisse</a:t>
            </a:r>
            <a:r>
              <a:rPr lang="en-US" sz="3600" b="1" dirty="0">
                <a:solidFill>
                  <a:schemeClr val="bg1"/>
                </a:solidFill>
                <a:latin typeface="Century Gothic" panose="020B0502020202020204" pitchFamily="34" charset="0"/>
              </a:rPr>
              <a:t> de production du surfactant</a:t>
            </a:r>
          </a:p>
          <a:p>
            <a:pPr algn="l"/>
            <a:r>
              <a:rPr lang="en-US" sz="3600" b="1" dirty="0">
                <a:solidFill>
                  <a:srgbClr val="FF33CC"/>
                </a:solidFill>
                <a:latin typeface="Century Gothic" panose="020B0502020202020204" pitchFamily="34" charset="0"/>
              </a:rPr>
              <a:t>C-V: </a:t>
            </a:r>
            <a:r>
              <a:rPr lang="en-US" sz="3600" b="1" dirty="0">
                <a:solidFill>
                  <a:schemeClr val="bg1"/>
                </a:solidFill>
                <a:latin typeface="Century Gothic" panose="020B0502020202020204" pitchFamily="34" charset="0"/>
              </a:rPr>
              <a:t>Vasoconstriction </a:t>
            </a:r>
            <a:r>
              <a:rPr lang="en-US" sz="3600" b="1" dirty="0" err="1">
                <a:solidFill>
                  <a:schemeClr val="bg1"/>
                </a:solidFill>
                <a:latin typeface="Century Gothic" panose="020B0502020202020204" pitchFamily="34" charset="0"/>
              </a:rPr>
              <a:t>coronarienne</a:t>
            </a:r>
            <a:endParaRPr lang="en-US" sz="3600" b="1" dirty="0">
              <a:solidFill>
                <a:schemeClr val="bg1"/>
              </a:solidFill>
              <a:latin typeface="Century Gothic" panose="020B0502020202020204" pitchFamily="34" charset="0"/>
            </a:endParaRPr>
          </a:p>
          <a:p>
            <a:pPr algn="l"/>
            <a:r>
              <a:rPr lang="en-US" sz="3600" b="1" dirty="0" err="1">
                <a:solidFill>
                  <a:srgbClr val="FF33CC"/>
                </a:solidFill>
                <a:latin typeface="Century Gothic" panose="020B0502020202020204" pitchFamily="34" charset="0"/>
              </a:rPr>
              <a:t>Neurologique</a:t>
            </a:r>
            <a:r>
              <a:rPr lang="en-US" sz="3600" b="1" dirty="0">
                <a:solidFill>
                  <a:schemeClr val="bg1"/>
                </a:solidFill>
                <a:latin typeface="Century Gothic" panose="020B0502020202020204" pitchFamily="34" charset="0"/>
              </a:rPr>
              <a:t>: </a:t>
            </a:r>
            <a:r>
              <a:rPr lang="en-US" sz="3600" b="1" dirty="0">
                <a:solidFill>
                  <a:schemeClr val="bg1"/>
                </a:solidFill>
                <a:latin typeface="Times New Roman" panose="02020603050405020304" pitchFamily="18" charset="0"/>
                <a:cs typeface="Times New Roman" panose="02020603050405020304" pitchFamily="18" charset="0"/>
              </a:rPr>
              <a:t>↓</a:t>
            </a:r>
            <a:r>
              <a:rPr lang="en-US" sz="3600" b="1" dirty="0">
                <a:solidFill>
                  <a:schemeClr val="bg1"/>
                </a:solidFill>
                <a:latin typeface="Century Gothic" panose="020B0502020202020204" pitchFamily="34" charset="0"/>
              </a:rPr>
              <a:t> de la perfusion </a:t>
            </a:r>
            <a:r>
              <a:rPr lang="en-US" sz="3600" b="1" dirty="0" err="1">
                <a:solidFill>
                  <a:schemeClr val="bg1"/>
                </a:solidFill>
                <a:latin typeface="Century Gothic" panose="020B0502020202020204" pitchFamily="34" charset="0"/>
              </a:rPr>
              <a:t>cerebrale</a:t>
            </a:r>
            <a:endParaRPr lang="en-US" sz="3600" b="1" dirty="0">
              <a:solidFill>
                <a:schemeClr val="bg1"/>
              </a:solidFill>
              <a:latin typeface="Century Gothic" panose="020B0502020202020204" pitchFamily="34" charset="0"/>
            </a:endParaRPr>
          </a:p>
          <a:p>
            <a:pPr algn="l"/>
            <a:r>
              <a:rPr lang="en-US" sz="3600" b="1" dirty="0" err="1">
                <a:solidFill>
                  <a:srgbClr val="FF33CC"/>
                </a:solidFill>
                <a:latin typeface="Century Gothic" panose="020B0502020202020204" pitchFamily="34" charset="0"/>
              </a:rPr>
              <a:t>Metabolique</a:t>
            </a:r>
            <a:r>
              <a:rPr lang="en-US" sz="3600" b="1" dirty="0">
                <a:solidFill>
                  <a:schemeClr val="bg1"/>
                </a:solidFill>
                <a:latin typeface="Century Gothic" panose="020B0502020202020204" pitchFamily="34" charset="0"/>
              </a:rPr>
              <a:t>: </a:t>
            </a:r>
            <a:r>
              <a:rPr lang="en-US" sz="3600" b="1" dirty="0" err="1">
                <a:solidFill>
                  <a:schemeClr val="bg1"/>
                </a:solidFill>
                <a:latin typeface="Century Gothic" panose="020B0502020202020204" pitchFamily="34" charset="0"/>
              </a:rPr>
              <a:t>Effet</a:t>
            </a:r>
            <a:r>
              <a:rPr lang="en-US" sz="3600" b="1" dirty="0">
                <a:solidFill>
                  <a:schemeClr val="bg1"/>
                </a:solidFill>
                <a:latin typeface="Century Gothic" panose="020B0502020202020204" pitchFamily="34" charset="0"/>
              </a:rPr>
              <a:t> Haldane: </a:t>
            </a:r>
            <a:r>
              <a:rPr lang="en-US" sz="3600" b="1" dirty="0">
                <a:solidFill>
                  <a:schemeClr val="bg1"/>
                </a:solidFill>
                <a:latin typeface="Times New Roman" panose="02020603050405020304" pitchFamily="18" charset="0"/>
                <a:cs typeface="Times New Roman" panose="02020603050405020304" pitchFamily="18" charset="0"/>
              </a:rPr>
              <a:t>↓</a:t>
            </a:r>
            <a:r>
              <a:rPr lang="en-US" sz="3600" b="1" dirty="0">
                <a:solidFill>
                  <a:schemeClr val="bg1"/>
                </a:solidFill>
                <a:latin typeface="Century Gothic" panose="020B0502020202020204" pitchFamily="34" charset="0"/>
              </a:rPr>
              <a:t> de </a:t>
            </a:r>
            <a:r>
              <a:rPr lang="en-US" sz="3600" b="1" dirty="0" err="1">
                <a:solidFill>
                  <a:schemeClr val="bg1"/>
                </a:solidFill>
                <a:latin typeface="Century Gothic" panose="020B0502020202020204" pitchFamily="34" charset="0"/>
              </a:rPr>
              <a:t>l’affinite</a:t>
            </a:r>
            <a:r>
              <a:rPr lang="en-US" sz="3600" b="1" dirty="0">
                <a:solidFill>
                  <a:schemeClr val="bg1"/>
                </a:solidFill>
                <a:latin typeface="Century Gothic" panose="020B0502020202020204" pitchFamily="34" charset="0"/>
              </a:rPr>
              <a:t> de </a:t>
            </a:r>
            <a:r>
              <a:rPr lang="en-US" sz="3600" b="1" dirty="0" err="1">
                <a:solidFill>
                  <a:schemeClr val="bg1"/>
                </a:solidFill>
                <a:latin typeface="Century Gothic" panose="020B0502020202020204" pitchFamily="34" charset="0"/>
              </a:rPr>
              <a:t>l’Hb</a:t>
            </a:r>
            <a:r>
              <a:rPr lang="en-US" sz="3600" b="1" dirty="0">
                <a:solidFill>
                  <a:schemeClr val="bg1"/>
                </a:solidFill>
                <a:latin typeface="Century Gothic" panose="020B0502020202020204" pitchFamily="34" charset="0"/>
              </a:rPr>
              <a:t> pour le CO2</a:t>
            </a:r>
          </a:p>
          <a:p>
            <a:pPr algn="l"/>
            <a:r>
              <a:rPr lang="en-US" sz="3600" b="1" dirty="0">
                <a:solidFill>
                  <a:srgbClr val="FF33CC"/>
                </a:solidFill>
                <a:latin typeface="Century Gothic" panose="020B0502020202020204" pitchFamily="34" charset="0"/>
              </a:rPr>
              <a:t>Renal </a:t>
            </a:r>
            <a:r>
              <a:rPr lang="en-US" sz="3600" b="1" dirty="0">
                <a:solidFill>
                  <a:schemeClr val="bg1"/>
                </a:solidFill>
                <a:latin typeface="Times New Roman" panose="02020603050405020304" pitchFamily="18" charset="0"/>
                <a:cs typeface="Times New Roman" panose="02020603050405020304" pitchFamily="18" charset="0"/>
              </a:rPr>
              <a:t>↓</a:t>
            </a:r>
            <a:r>
              <a:rPr lang="en-US" sz="3600" b="1" dirty="0">
                <a:solidFill>
                  <a:schemeClr val="bg1"/>
                </a:solidFill>
                <a:latin typeface="Century Gothic" panose="020B0502020202020204" pitchFamily="34" charset="0"/>
              </a:rPr>
              <a:t> du flux </a:t>
            </a:r>
            <a:r>
              <a:rPr lang="en-US" sz="3600" b="1" dirty="0" err="1">
                <a:solidFill>
                  <a:schemeClr val="bg1"/>
                </a:solidFill>
                <a:latin typeface="Century Gothic" panose="020B0502020202020204" pitchFamily="34" charset="0"/>
              </a:rPr>
              <a:t>sanguin</a:t>
            </a:r>
            <a:r>
              <a:rPr lang="en-US" sz="3600" b="1" dirty="0">
                <a:solidFill>
                  <a:schemeClr val="bg1"/>
                </a:solidFill>
                <a:latin typeface="Century Gothic" panose="020B0502020202020204" pitchFamily="34" charset="0"/>
              </a:rPr>
              <a:t> renal</a:t>
            </a:r>
            <a:endParaRPr lang="fr-FR" sz="3600" b="1" dirty="0">
              <a:solidFill>
                <a:srgbClr val="FF33CC"/>
              </a:solidFill>
              <a:latin typeface="Century Gothic" panose="020B0502020202020204" pitchFamily="34" charset="0"/>
            </a:endParaRPr>
          </a:p>
        </p:txBody>
      </p:sp>
      <p:sp>
        <p:nvSpPr>
          <p:cNvPr id="4" name="Espace réservé du numéro de diapositive 3"/>
          <p:cNvSpPr>
            <a:spLocks noGrp="1"/>
          </p:cNvSpPr>
          <p:nvPr>
            <p:ph type="sldNum" sz="quarter" idx="12"/>
          </p:nvPr>
        </p:nvSpPr>
        <p:spPr/>
        <p:txBody>
          <a:bodyPr/>
          <a:lstStyle/>
          <a:p>
            <a:pPr>
              <a:defRPr/>
            </a:pPr>
            <a:fld id="{D23F7123-E925-4A7B-A469-AD12E535BCA5}" type="slidenum">
              <a:rPr lang="en-US" smtClean="0"/>
              <a:pPr>
                <a:defRPr/>
              </a:pPr>
              <a:t>25</a:t>
            </a:fld>
            <a:endParaRPr lang="en-US" dirty="0"/>
          </a:p>
        </p:txBody>
      </p:sp>
    </p:spTree>
    <p:extLst>
      <p:ext uri="{BB962C8B-B14F-4D97-AF65-F5344CB8AC3E}">
        <p14:creationId xmlns:p14="http://schemas.microsoft.com/office/powerpoint/2010/main" val="3729220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52687" y="0"/>
            <a:ext cx="8594723" cy="482203"/>
          </a:xfrm>
        </p:spPr>
        <p:txBody>
          <a:bodyPr>
            <a:noAutofit/>
          </a:bodyPr>
          <a:lstStyle/>
          <a:p>
            <a:pPr algn="ctr"/>
            <a:r>
              <a:rPr lang="en-US" b="1" dirty="0" err="1">
                <a:solidFill>
                  <a:srgbClr val="FF0000"/>
                </a:solidFill>
                <a:latin typeface="Century Gothic" panose="020B0502020202020204" pitchFamily="34" charset="0"/>
              </a:rPr>
              <a:t>Recommandations</a:t>
            </a:r>
            <a:r>
              <a:rPr lang="en-US" b="1" dirty="0">
                <a:solidFill>
                  <a:srgbClr val="FF0000"/>
                </a:solidFill>
                <a:latin typeface="Century Gothic" panose="020B0502020202020204" pitchFamily="34" charset="0"/>
              </a:rPr>
              <a:t> pour O2RX</a:t>
            </a:r>
            <a:endParaRPr lang="fr-FR" b="1" dirty="0">
              <a:solidFill>
                <a:srgbClr val="FF0000"/>
              </a:solidFill>
              <a:latin typeface="Century Gothic" panose="020B0502020202020204" pitchFamily="34" charset="0"/>
            </a:endParaRPr>
          </a:p>
        </p:txBody>
      </p:sp>
      <p:sp>
        <p:nvSpPr>
          <p:cNvPr id="3" name="Espace réservé du contenu 2"/>
          <p:cNvSpPr>
            <a:spLocks noGrp="1"/>
          </p:cNvSpPr>
          <p:nvPr>
            <p:ph idx="1"/>
          </p:nvPr>
        </p:nvSpPr>
        <p:spPr>
          <a:xfrm>
            <a:off x="253217" y="482203"/>
            <a:ext cx="11802795" cy="6256222"/>
          </a:xfrm>
        </p:spPr>
        <p:txBody>
          <a:bodyPr>
            <a:normAutofit fontScale="92500" lnSpcReduction="20000"/>
          </a:bodyPr>
          <a:lstStyle/>
          <a:p>
            <a:pPr marL="0" indent="0">
              <a:buNone/>
            </a:pPr>
            <a:r>
              <a:rPr lang="en-US" sz="3094" b="1" dirty="0">
                <a:solidFill>
                  <a:schemeClr val="bg1"/>
                </a:solidFill>
                <a:latin typeface="Century Gothic" panose="020B0502020202020204" pitchFamily="34" charset="0"/>
              </a:rPr>
              <a:t>1) </a:t>
            </a:r>
            <a:r>
              <a:rPr lang="en-US" sz="3900" b="1" dirty="0">
                <a:solidFill>
                  <a:schemeClr val="bg1"/>
                </a:solidFill>
                <a:latin typeface="Century Gothic" panose="020B0502020202020204" pitchFamily="34" charset="0"/>
              </a:rPr>
              <a:t>Determiner SPO2 </a:t>
            </a:r>
            <a:r>
              <a:rPr lang="en-US" sz="3900" b="1" dirty="0" err="1">
                <a:solidFill>
                  <a:schemeClr val="bg1"/>
                </a:solidFill>
                <a:latin typeface="Century Gothic" panose="020B0502020202020204" pitchFamily="34" charset="0"/>
              </a:rPr>
              <a:t>Cible</a:t>
            </a:r>
            <a:endParaRPr lang="en-US" sz="3900" b="1" dirty="0">
              <a:solidFill>
                <a:schemeClr val="bg1"/>
              </a:solidFill>
              <a:latin typeface="Century Gothic" panose="020B0502020202020204" pitchFamily="34" charset="0"/>
            </a:endParaRPr>
          </a:p>
          <a:p>
            <a:pPr algn="l">
              <a:buFont typeface="Wingdings" panose="05000000000000000000" pitchFamily="2" charset="2"/>
              <a:buChar char="ü"/>
            </a:pPr>
            <a:r>
              <a:rPr lang="en-US" sz="3900" b="1" dirty="0" err="1">
                <a:solidFill>
                  <a:schemeClr val="bg1"/>
                </a:solidFill>
                <a:latin typeface="Century Gothic" panose="020B0502020202020204" pitchFamily="34" charset="0"/>
              </a:rPr>
              <a:t>S’il</a:t>
            </a:r>
            <a:r>
              <a:rPr lang="en-US" sz="3900" b="1" dirty="0">
                <a:solidFill>
                  <a:schemeClr val="bg1"/>
                </a:solidFill>
                <a:latin typeface="Century Gothic" panose="020B0502020202020204" pitchFamily="34" charset="0"/>
              </a:rPr>
              <a:t> y a </a:t>
            </a:r>
            <a:r>
              <a:rPr lang="en-US" sz="3900" b="1" dirty="0" err="1">
                <a:solidFill>
                  <a:schemeClr val="bg1"/>
                </a:solidFill>
                <a:latin typeface="Century Gothic" panose="020B0502020202020204" pitchFamily="34" charset="0"/>
              </a:rPr>
              <a:t>risque</a:t>
            </a:r>
            <a:r>
              <a:rPr lang="en-US" sz="3900" b="1" dirty="0">
                <a:solidFill>
                  <a:schemeClr val="bg1"/>
                </a:solidFill>
                <a:latin typeface="Century Gothic" panose="020B0502020202020204" pitchFamily="34" charset="0"/>
              </a:rPr>
              <a:t> </a:t>
            </a:r>
            <a:r>
              <a:rPr lang="en-US" sz="3900" b="1" dirty="0" err="1">
                <a:solidFill>
                  <a:schemeClr val="bg1"/>
                </a:solidFill>
                <a:latin typeface="Century Gothic" panose="020B0502020202020204" pitchFamily="34" charset="0"/>
              </a:rPr>
              <a:t>Hypercapnie</a:t>
            </a:r>
            <a:r>
              <a:rPr lang="en-US" sz="3900" b="1" dirty="0">
                <a:solidFill>
                  <a:schemeClr val="bg1"/>
                </a:solidFill>
                <a:latin typeface="Century Gothic" panose="020B0502020202020204" pitchFamily="34" charset="0"/>
              </a:rPr>
              <a:t>: </a:t>
            </a:r>
            <a:r>
              <a:rPr lang="en-US" sz="3900" b="1" dirty="0" err="1">
                <a:solidFill>
                  <a:schemeClr val="bg1"/>
                </a:solidFill>
                <a:latin typeface="Century Gothic" panose="020B0502020202020204" pitchFamily="34" charset="0"/>
              </a:rPr>
              <a:t>cibler</a:t>
            </a:r>
            <a:r>
              <a:rPr lang="en-US" sz="3900" b="1" dirty="0">
                <a:solidFill>
                  <a:schemeClr val="bg1"/>
                </a:solidFill>
                <a:latin typeface="Century Gothic" panose="020B0502020202020204" pitchFamily="34" charset="0"/>
              </a:rPr>
              <a:t> SPO2 entre 88 et 92%</a:t>
            </a:r>
          </a:p>
          <a:p>
            <a:pPr algn="l">
              <a:buFont typeface="Wingdings" panose="05000000000000000000" pitchFamily="2" charset="2"/>
              <a:buChar char="ü"/>
            </a:pPr>
            <a:r>
              <a:rPr lang="en-US" sz="3900" b="1" dirty="0">
                <a:solidFill>
                  <a:schemeClr val="bg1"/>
                </a:solidFill>
                <a:latin typeface="Century Gothic" panose="020B0502020202020204" pitchFamily="34" charset="0"/>
              </a:rPr>
              <a:t>Pas de </a:t>
            </a:r>
            <a:r>
              <a:rPr lang="en-US" sz="3900" b="1" dirty="0" err="1">
                <a:solidFill>
                  <a:schemeClr val="bg1"/>
                </a:solidFill>
                <a:latin typeface="Century Gothic" panose="020B0502020202020204" pitchFamily="34" charset="0"/>
              </a:rPr>
              <a:t>risque</a:t>
            </a:r>
            <a:r>
              <a:rPr lang="en-US" sz="3900" b="1" dirty="0">
                <a:solidFill>
                  <a:schemeClr val="bg1"/>
                </a:solidFill>
                <a:latin typeface="Century Gothic" panose="020B0502020202020204" pitchFamily="34" charset="0"/>
              </a:rPr>
              <a:t> </a:t>
            </a:r>
            <a:r>
              <a:rPr lang="en-US" sz="3900" b="1" dirty="0" err="1">
                <a:solidFill>
                  <a:schemeClr val="bg1"/>
                </a:solidFill>
                <a:latin typeface="Century Gothic" panose="020B0502020202020204" pitchFamily="34" charset="0"/>
              </a:rPr>
              <a:t>hypercapnie</a:t>
            </a:r>
            <a:r>
              <a:rPr lang="en-US" sz="3900" b="1" dirty="0">
                <a:solidFill>
                  <a:schemeClr val="bg1"/>
                </a:solidFill>
                <a:latin typeface="Century Gothic" panose="020B0502020202020204" pitchFamily="34" charset="0"/>
              </a:rPr>
              <a:t>: </a:t>
            </a:r>
            <a:r>
              <a:rPr lang="en-US" sz="3900" b="1" dirty="0" err="1">
                <a:solidFill>
                  <a:schemeClr val="bg1"/>
                </a:solidFill>
                <a:latin typeface="Century Gothic" panose="020B0502020202020204" pitchFamily="34" charset="0"/>
              </a:rPr>
              <a:t>cibler</a:t>
            </a:r>
            <a:r>
              <a:rPr lang="en-US" sz="3900" b="1" dirty="0">
                <a:solidFill>
                  <a:schemeClr val="bg1"/>
                </a:solidFill>
                <a:latin typeface="Century Gothic" panose="020B0502020202020204" pitchFamily="34" charset="0"/>
              </a:rPr>
              <a:t> SPO2 entre 94 et 98% </a:t>
            </a:r>
          </a:p>
          <a:p>
            <a:pPr marL="0" indent="0">
              <a:buNone/>
            </a:pPr>
            <a:r>
              <a:rPr lang="en-US" sz="3900" b="1" dirty="0">
                <a:solidFill>
                  <a:schemeClr val="bg1"/>
                </a:solidFill>
                <a:latin typeface="Century Gothic" panose="020B0502020202020204" pitchFamily="34" charset="0"/>
              </a:rPr>
              <a:t>2) Patients </a:t>
            </a:r>
            <a:r>
              <a:rPr lang="en-US" sz="3900" b="1" dirty="0" err="1">
                <a:solidFill>
                  <a:schemeClr val="bg1"/>
                </a:solidFill>
                <a:latin typeface="Century Gothic" panose="020B0502020202020204" pitchFamily="34" charset="0"/>
              </a:rPr>
              <a:t>severement</a:t>
            </a:r>
            <a:r>
              <a:rPr lang="en-US" sz="3900" b="1" dirty="0">
                <a:solidFill>
                  <a:schemeClr val="bg1"/>
                </a:solidFill>
                <a:latin typeface="Century Gothic" panose="020B0502020202020204" pitchFamily="34" charset="0"/>
              </a:rPr>
              <a:t> </a:t>
            </a:r>
            <a:r>
              <a:rPr lang="en-US" sz="3900" b="1" dirty="0" err="1">
                <a:solidFill>
                  <a:schemeClr val="bg1"/>
                </a:solidFill>
                <a:latin typeface="Century Gothic" panose="020B0502020202020204" pitchFamily="34" charset="0"/>
              </a:rPr>
              <a:t>hypoxemiques</a:t>
            </a:r>
            <a:r>
              <a:rPr lang="en-US" sz="3900" b="1" dirty="0">
                <a:solidFill>
                  <a:schemeClr val="bg1"/>
                </a:solidFill>
                <a:latin typeface="Century Gothic" panose="020B0502020202020204" pitchFamily="34" charset="0"/>
              </a:rPr>
              <a:t>: </a:t>
            </a:r>
            <a:r>
              <a:rPr lang="en-US" sz="3900" b="1" dirty="0" err="1">
                <a:solidFill>
                  <a:schemeClr val="bg1"/>
                </a:solidFill>
                <a:latin typeface="Century Gothic" panose="020B0502020202020204" pitchFamily="34" charset="0"/>
              </a:rPr>
              <a:t>Debuter</a:t>
            </a:r>
            <a:r>
              <a:rPr lang="en-US" sz="3900" b="1" dirty="0">
                <a:solidFill>
                  <a:schemeClr val="bg1"/>
                </a:solidFill>
                <a:latin typeface="Century Gothic" panose="020B0502020202020204" pitchFamily="34" charset="0"/>
              </a:rPr>
              <a:t> avec MHC a 12 ou15 LPM; et adapter </a:t>
            </a:r>
            <a:r>
              <a:rPr lang="en-US" sz="3900" b="1" dirty="0" err="1">
                <a:solidFill>
                  <a:schemeClr val="bg1"/>
                </a:solidFill>
                <a:latin typeface="Century Gothic" panose="020B0502020202020204" pitchFamily="34" charset="0"/>
              </a:rPr>
              <a:t>selon</a:t>
            </a:r>
            <a:r>
              <a:rPr lang="en-US" sz="3900" b="1" dirty="0">
                <a:solidFill>
                  <a:schemeClr val="bg1"/>
                </a:solidFill>
                <a:latin typeface="Century Gothic" panose="020B0502020202020204" pitchFamily="34" charset="0"/>
              </a:rPr>
              <a:t> evolution SPO2</a:t>
            </a:r>
          </a:p>
          <a:p>
            <a:pPr marL="0" indent="0">
              <a:buNone/>
            </a:pPr>
            <a:r>
              <a:rPr lang="en-US" sz="3900" b="1" dirty="0">
                <a:solidFill>
                  <a:schemeClr val="bg1"/>
                </a:solidFill>
                <a:latin typeface="Century Gothic" panose="020B0502020202020204" pitchFamily="34" charset="0"/>
              </a:rPr>
              <a:t>3) </a:t>
            </a:r>
            <a:r>
              <a:rPr lang="en-US" sz="3900" b="1" dirty="0" err="1">
                <a:solidFill>
                  <a:schemeClr val="bg1"/>
                </a:solidFill>
                <a:latin typeface="Century Gothic" panose="020B0502020202020204" pitchFamily="34" charset="0"/>
              </a:rPr>
              <a:t>Hypoxemie</a:t>
            </a:r>
            <a:r>
              <a:rPr lang="en-US" sz="3900" b="1" dirty="0">
                <a:solidFill>
                  <a:schemeClr val="bg1"/>
                </a:solidFill>
                <a:latin typeface="Century Gothic" panose="020B0502020202020204" pitchFamily="34" charset="0"/>
              </a:rPr>
              <a:t> </a:t>
            </a:r>
            <a:r>
              <a:rPr lang="en-US" sz="3900" b="1" dirty="0" err="1">
                <a:solidFill>
                  <a:schemeClr val="bg1"/>
                </a:solidFill>
                <a:latin typeface="Century Gothic" panose="020B0502020202020204" pitchFamily="34" charset="0"/>
              </a:rPr>
              <a:t>legere</a:t>
            </a:r>
            <a:r>
              <a:rPr lang="en-US" sz="3900" b="1" dirty="0">
                <a:solidFill>
                  <a:schemeClr val="bg1"/>
                </a:solidFill>
                <a:latin typeface="Century Gothic" panose="020B0502020202020204" pitchFamily="34" charset="0"/>
              </a:rPr>
              <a:t> ou </a:t>
            </a:r>
            <a:r>
              <a:rPr lang="en-US" sz="3900" b="1" dirty="0" err="1">
                <a:solidFill>
                  <a:schemeClr val="bg1"/>
                </a:solidFill>
                <a:latin typeface="Century Gothic" panose="020B0502020202020204" pitchFamily="34" charset="0"/>
              </a:rPr>
              <a:t>moderee</a:t>
            </a:r>
            <a:r>
              <a:rPr lang="en-US" sz="3900" b="1" dirty="0">
                <a:solidFill>
                  <a:schemeClr val="bg1"/>
                </a:solidFill>
                <a:latin typeface="Century Gothic" panose="020B0502020202020204" pitchFamily="34" charset="0"/>
              </a:rPr>
              <a:t>: </a:t>
            </a:r>
            <a:r>
              <a:rPr lang="en-US" sz="3900" b="1" dirty="0" err="1">
                <a:solidFill>
                  <a:schemeClr val="bg1"/>
                </a:solidFill>
                <a:latin typeface="Century Gothic" panose="020B0502020202020204" pitchFamily="34" charset="0"/>
              </a:rPr>
              <a:t>Debuter</a:t>
            </a:r>
            <a:r>
              <a:rPr lang="en-US" sz="3900" b="1" dirty="0">
                <a:solidFill>
                  <a:schemeClr val="bg1"/>
                </a:solidFill>
                <a:latin typeface="Century Gothic" panose="020B0502020202020204" pitchFamily="34" charset="0"/>
              </a:rPr>
              <a:t> avec LN et augmentation </a:t>
            </a:r>
            <a:r>
              <a:rPr lang="en-US" sz="3900" b="1" dirty="0" err="1">
                <a:solidFill>
                  <a:schemeClr val="bg1"/>
                </a:solidFill>
                <a:latin typeface="Century Gothic" panose="020B0502020202020204" pitchFamily="34" charset="0"/>
              </a:rPr>
              <a:t>graduelle</a:t>
            </a:r>
            <a:r>
              <a:rPr lang="en-US" sz="3900" b="1" dirty="0">
                <a:solidFill>
                  <a:schemeClr val="bg1"/>
                </a:solidFill>
                <a:latin typeface="Century Gothic" panose="020B0502020202020204" pitchFamily="34" charset="0"/>
              </a:rPr>
              <a:t> </a:t>
            </a:r>
            <a:r>
              <a:rPr lang="en-US" sz="3900" b="1" dirty="0" err="1">
                <a:solidFill>
                  <a:schemeClr val="bg1"/>
                </a:solidFill>
                <a:latin typeface="Century Gothic" panose="020B0502020202020204" pitchFamily="34" charset="0"/>
              </a:rPr>
              <a:t>selon</a:t>
            </a:r>
            <a:r>
              <a:rPr lang="en-US" sz="3900" b="1" dirty="0">
                <a:solidFill>
                  <a:schemeClr val="bg1"/>
                </a:solidFill>
                <a:latin typeface="Century Gothic" panose="020B0502020202020204" pitchFamily="34" charset="0"/>
              </a:rPr>
              <a:t> SPO2 till la </a:t>
            </a:r>
            <a:r>
              <a:rPr lang="en-US" sz="3900" b="1" dirty="0" err="1">
                <a:solidFill>
                  <a:schemeClr val="bg1"/>
                </a:solidFill>
                <a:latin typeface="Century Gothic" panose="020B0502020202020204" pitchFamily="34" charset="0"/>
              </a:rPr>
              <a:t>cible</a:t>
            </a:r>
            <a:endParaRPr lang="fr-FR" sz="3900" b="1" dirty="0">
              <a:solidFill>
                <a:schemeClr val="bg1"/>
              </a:solidFill>
              <a:latin typeface="Century Gothic" panose="020B0502020202020204" pitchFamily="34" charset="0"/>
            </a:endParaRPr>
          </a:p>
        </p:txBody>
      </p:sp>
      <p:sp>
        <p:nvSpPr>
          <p:cNvPr id="4" name="Espace réservé du numéro de diapositive 3"/>
          <p:cNvSpPr>
            <a:spLocks noGrp="1"/>
          </p:cNvSpPr>
          <p:nvPr>
            <p:ph type="sldNum" sz="quarter" idx="12"/>
          </p:nvPr>
        </p:nvSpPr>
        <p:spPr/>
        <p:txBody>
          <a:bodyPr/>
          <a:lstStyle/>
          <a:p>
            <a:pPr>
              <a:defRPr/>
            </a:pPr>
            <a:fld id="{D23F7123-E925-4A7B-A469-AD12E535BCA5}" type="slidenum">
              <a:rPr lang="en-US" smtClean="0"/>
              <a:pPr>
                <a:defRPr/>
              </a:pPr>
              <a:t>26</a:t>
            </a:fld>
            <a:endParaRPr lang="en-US" dirty="0"/>
          </a:p>
        </p:txBody>
      </p:sp>
    </p:spTree>
    <p:extLst>
      <p:ext uri="{BB962C8B-B14F-4D97-AF65-F5344CB8AC3E}">
        <p14:creationId xmlns:p14="http://schemas.microsoft.com/office/powerpoint/2010/main" val="1435647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2687" y="482203"/>
            <a:ext cx="7384852" cy="1017984"/>
          </a:xfrm>
        </p:spPr>
        <p:txBody>
          <a:bodyPr>
            <a:normAutofit fontScale="90000"/>
          </a:bodyPr>
          <a:lstStyle/>
          <a:p>
            <a:br>
              <a:rPr lang="fr-FR" dirty="0"/>
            </a:br>
            <a:r>
              <a:rPr lang="fr-FR" sz="4000" b="1" i="1" dirty="0">
                <a:solidFill>
                  <a:schemeClr val="bg1"/>
                </a:solidFill>
                <a:latin typeface="Century Gothic" panose="020B0502020202020204" pitchFamily="34" charset="0"/>
              </a:rPr>
              <a:t>Vérifier de temps en temps</a:t>
            </a:r>
            <a:br>
              <a:rPr lang="fr-FR" sz="2812" dirty="0">
                <a:solidFill>
                  <a:schemeClr val="bg1"/>
                </a:solidFill>
                <a:latin typeface="Arial Black" panose="020B0A04020102020204" pitchFamily="34" charset="0"/>
              </a:rPr>
            </a:br>
            <a:r>
              <a:rPr lang="en-US" sz="2812" dirty="0">
                <a:solidFill>
                  <a:schemeClr val="bg1"/>
                </a:solidFill>
                <a:latin typeface="Arial Black" panose="020B0A04020102020204" pitchFamily="34" charset="0"/>
              </a:rPr>
              <a:t> </a:t>
            </a:r>
          </a:p>
        </p:txBody>
      </p:sp>
      <p:sp>
        <p:nvSpPr>
          <p:cNvPr id="3" name="Content Placeholder 2"/>
          <p:cNvSpPr>
            <a:spLocks noGrp="1"/>
          </p:cNvSpPr>
          <p:nvPr>
            <p:ph idx="1"/>
          </p:nvPr>
        </p:nvSpPr>
        <p:spPr>
          <a:xfrm>
            <a:off x="309281" y="1385047"/>
            <a:ext cx="11443447" cy="5088905"/>
          </a:xfrm>
        </p:spPr>
        <p:txBody>
          <a:bodyPr>
            <a:normAutofit/>
          </a:bodyPr>
          <a:lstStyle/>
          <a:p>
            <a:pPr algn="l">
              <a:buFont typeface="Wingdings" panose="05000000000000000000" pitchFamily="2" charset="2"/>
              <a:buChar char="Ø"/>
            </a:pPr>
            <a:r>
              <a:rPr lang="fr-FR" sz="3600" b="1" dirty="0">
                <a:solidFill>
                  <a:schemeClr val="bg1"/>
                </a:solidFill>
                <a:latin typeface="Century Gothic" panose="020B0502020202020204" pitchFamily="34" charset="0"/>
              </a:rPr>
              <a:t>le débit.</a:t>
            </a:r>
          </a:p>
          <a:p>
            <a:pPr algn="l">
              <a:buFont typeface="Wingdings" panose="05000000000000000000" pitchFamily="2" charset="2"/>
              <a:buChar char="Ø"/>
            </a:pPr>
            <a:r>
              <a:rPr lang="fr-FR" sz="3600" b="1" dirty="0">
                <a:solidFill>
                  <a:schemeClr val="bg1"/>
                </a:solidFill>
                <a:latin typeface="Century Gothic" panose="020B0502020202020204" pitchFamily="34" charset="0"/>
              </a:rPr>
              <a:t>Coloration du faciès : absence de cyanose.</a:t>
            </a:r>
          </a:p>
          <a:p>
            <a:pPr algn="l">
              <a:buFont typeface="Wingdings" panose="05000000000000000000" pitchFamily="2" charset="2"/>
              <a:buChar char="Ø"/>
            </a:pPr>
            <a:r>
              <a:rPr lang="fr-FR" sz="3600" b="1" dirty="0">
                <a:solidFill>
                  <a:schemeClr val="bg1"/>
                </a:solidFill>
                <a:latin typeface="Century Gothic" panose="020B0502020202020204" pitchFamily="34" charset="0"/>
              </a:rPr>
              <a:t>Coloration des extrémités : absence de cyanose.</a:t>
            </a:r>
          </a:p>
          <a:p>
            <a:pPr algn="l">
              <a:buFont typeface="Wingdings" panose="05000000000000000000" pitchFamily="2" charset="2"/>
              <a:buChar char="Ø"/>
            </a:pPr>
            <a:r>
              <a:rPr lang="fr-FR" sz="3600" b="1" dirty="0">
                <a:solidFill>
                  <a:schemeClr val="bg1"/>
                </a:solidFill>
                <a:latin typeface="Century Gothic" panose="020B0502020202020204" pitchFamily="34" charset="0"/>
              </a:rPr>
              <a:t>La fréquence respiratoire.</a:t>
            </a:r>
          </a:p>
          <a:p>
            <a:pPr algn="l">
              <a:buFont typeface="Wingdings" panose="05000000000000000000" pitchFamily="2" charset="2"/>
              <a:buChar char="Ø"/>
            </a:pPr>
            <a:r>
              <a:rPr lang="fr-FR" sz="3600" b="1" dirty="0">
                <a:solidFill>
                  <a:schemeClr val="bg1"/>
                </a:solidFill>
                <a:latin typeface="Century Gothic" panose="020B0502020202020204" pitchFamily="34" charset="0"/>
              </a:rPr>
              <a:t>Le dosage des gaz du sang.</a:t>
            </a:r>
          </a:p>
          <a:p>
            <a:pPr marL="0" indent="0">
              <a:buNone/>
            </a:pPr>
            <a:endParaRPr lang="en-US" sz="3600" b="1" dirty="0">
              <a:solidFill>
                <a:schemeClr val="bg1"/>
              </a:solidFill>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pPr>
              <a:defRPr/>
            </a:pPr>
            <a:fld id="{D23F7123-E925-4A7B-A469-AD12E535BCA5}" type="slidenum">
              <a:rPr lang="en-US" smtClean="0"/>
              <a:pPr>
                <a:defRPr/>
              </a:pPr>
              <a:t>27</a:t>
            </a:fld>
            <a:endParaRPr lang="en-US" dirty="0"/>
          </a:p>
        </p:txBody>
      </p:sp>
    </p:spTree>
    <p:extLst>
      <p:ext uri="{BB962C8B-B14F-4D97-AF65-F5344CB8AC3E}">
        <p14:creationId xmlns:p14="http://schemas.microsoft.com/office/powerpoint/2010/main" val="18318260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52687" y="482203"/>
            <a:ext cx="7384852" cy="750094"/>
          </a:xfrm>
        </p:spPr>
        <p:txBody>
          <a:bodyPr/>
          <a:lstStyle/>
          <a:p>
            <a:pPr algn="ctr"/>
            <a:r>
              <a:rPr lang="en-US" b="1" dirty="0" err="1">
                <a:solidFill>
                  <a:srgbClr val="FF0000"/>
                </a:solidFill>
              </a:rPr>
              <a:t>Courbe</a:t>
            </a:r>
            <a:r>
              <a:rPr lang="en-US" b="1" dirty="0">
                <a:solidFill>
                  <a:srgbClr val="FF0000"/>
                </a:solidFill>
              </a:rPr>
              <a:t> de dissociation </a:t>
            </a:r>
            <a:r>
              <a:rPr lang="en-US" b="1" dirty="0" err="1">
                <a:solidFill>
                  <a:srgbClr val="FF0000"/>
                </a:solidFill>
              </a:rPr>
              <a:t>Hb</a:t>
            </a:r>
            <a:endParaRPr lang="fr-FR" b="1" dirty="0">
              <a:solidFill>
                <a:srgbClr val="FF0000"/>
              </a:solidFill>
            </a:endParaRPr>
          </a:p>
        </p:txBody>
      </p:sp>
      <p:pic>
        <p:nvPicPr>
          <p:cNvPr id="1026" name="Picture 2" descr="https://upload.wikimedia.org/wikipedia/commons/8/8a/Oxyhaemoglobin_dissociation_curve.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45531" y="1125141"/>
            <a:ext cx="7492009" cy="5025874"/>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numéro de diapositive 3"/>
          <p:cNvSpPr>
            <a:spLocks noGrp="1"/>
          </p:cNvSpPr>
          <p:nvPr>
            <p:ph type="sldNum" sz="quarter" idx="12"/>
          </p:nvPr>
        </p:nvSpPr>
        <p:spPr/>
        <p:txBody>
          <a:bodyPr/>
          <a:lstStyle/>
          <a:p>
            <a:pPr>
              <a:defRPr/>
            </a:pPr>
            <a:fld id="{D23F7123-E925-4A7B-A469-AD12E535BCA5}" type="slidenum">
              <a:rPr lang="en-US" smtClean="0"/>
              <a:pPr>
                <a:defRPr/>
              </a:pPr>
              <a:t>28</a:t>
            </a:fld>
            <a:endParaRPr lang="en-US" dirty="0"/>
          </a:p>
        </p:txBody>
      </p:sp>
    </p:spTree>
    <p:extLst>
      <p:ext uri="{BB962C8B-B14F-4D97-AF65-F5344CB8AC3E}">
        <p14:creationId xmlns:p14="http://schemas.microsoft.com/office/powerpoint/2010/main" val="3409305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174812"/>
            <a:ext cx="9905998" cy="954741"/>
          </a:xfrm>
        </p:spPr>
        <p:txBody>
          <a:bodyPr>
            <a:normAutofit/>
          </a:bodyPr>
          <a:lstStyle/>
          <a:p>
            <a:r>
              <a:rPr lang="en-US" sz="2800" dirty="0">
                <a:solidFill>
                  <a:srgbClr val="FF0000"/>
                </a:solidFill>
                <a:latin typeface="Arial Black" panose="020B0A04020102020204" pitchFamily="34" charset="0"/>
              </a:rPr>
              <a:t>Roles du personnel </a:t>
            </a:r>
            <a:r>
              <a:rPr lang="en-US" sz="2800" dirty="0" err="1">
                <a:solidFill>
                  <a:srgbClr val="FF0000"/>
                </a:solidFill>
                <a:latin typeface="Arial Black" panose="020B0A04020102020204" pitchFamily="34" charset="0"/>
              </a:rPr>
              <a:t>infirmier</a:t>
            </a:r>
            <a:r>
              <a:rPr lang="en-US" sz="2800" dirty="0">
                <a:solidFill>
                  <a:srgbClr val="FF0000"/>
                </a:solidFill>
                <a:latin typeface="Arial Black" panose="020B0A04020102020204" pitchFamily="34" charset="0"/>
              </a:rPr>
              <a:t> </a:t>
            </a:r>
            <a:r>
              <a:rPr lang="en-US" sz="2800" dirty="0" err="1">
                <a:solidFill>
                  <a:srgbClr val="FF0000"/>
                </a:solidFill>
                <a:latin typeface="Arial Black" panose="020B0A04020102020204" pitchFamily="34" charset="0"/>
              </a:rPr>
              <a:t>dAns</a:t>
            </a:r>
            <a:r>
              <a:rPr lang="en-US" sz="2800" dirty="0">
                <a:solidFill>
                  <a:srgbClr val="FF0000"/>
                </a:solidFill>
                <a:latin typeface="Arial Black" panose="020B0A04020102020204" pitchFamily="34" charset="0"/>
              </a:rPr>
              <a:t> l’o2rx</a:t>
            </a:r>
            <a:endParaRPr lang="fr-FR" sz="2800" dirty="0">
              <a:solidFill>
                <a:srgbClr val="FF0000"/>
              </a:solidFill>
              <a:latin typeface="Arial Black" panose="020B0A04020102020204" pitchFamily="34" charset="0"/>
            </a:endParaRPr>
          </a:p>
        </p:txBody>
      </p:sp>
      <p:sp>
        <p:nvSpPr>
          <p:cNvPr id="3" name="Espace réservé du contenu 2"/>
          <p:cNvSpPr>
            <a:spLocks noGrp="1"/>
          </p:cNvSpPr>
          <p:nvPr>
            <p:ph idx="1"/>
          </p:nvPr>
        </p:nvSpPr>
        <p:spPr>
          <a:xfrm>
            <a:off x="134471" y="995082"/>
            <a:ext cx="11846858" cy="5661212"/>
          </a:xfrm>
        </p:spPr>
        <p:txBody>
          <a:bodyPr>
            <a:normAutofit/>
          </a:bodyPr>
          <a:lstStyle/>
          <a:p>
            <a:pPr marL="0" indent="0">
              <a:buNone/>
            </a:pPr>
            <a:r>
              <a:rPr lang="en-US" sz="3200" b="1" dirty="0">
                <a:solidFill>
                  <a:schemeClr val="bg1"/>
                </a:solidFill>
                <a:latin typeface="Century Gothic" panose="020B0502020202020204" pitchFamily="34" charset="0"/>
              </a:rPr>
              <a:t>La procedure suit les </a:t>
            </a:r>
            <a:r>
              <a:rPr lang="en-US" sz="3200" b="1" dirty="0" err="1">
                <a:solidFill>
                  <a:schemeClr val="bg1"/>
                </a:solidFill>
                <a:latin typeface="Century Gothic" panose="020B0502020202020204" pitchFamily="34" charset="0"/>
              </a:rPr>
              <a:t>etapes</a:t>
            </a:r>
            <a:r>
              <a:rPr lang="en-US" sz="3200" b="1" dirty="0">
                <a:solidFill>
                  <a:schemeClr val="bg1"/>
                </a:solidFill>
                <a:latin typeface="Century Gothic" panose="020B0502020202020204" pitchFamily="34" charset="0"/>
              </a:rPr>
              <a:t> </a:t>
            </a:r>
            <a:r>
              <a:rPr lang="en-US" sz="3200" b="1" dirty="0" err="1">
                <a:solidFill>
                  <a:schemeClr val="bg1"/>
                </a:solidFill>
                <a:latin typeface="Century Gothic" panose="020B0502020202020204" pitchFamily="34" charset="0"/>
              </a:rPr>
              <a:t>suivantes</a:t>
            </a:r>
            <a:r>
              <a:rPr lang="en-US" sz="3200" b="1" dirty="0">
                <a:solidFill>
                  <a:schemeClr val="bg1"/>
                </a:solidFill>
                <a:latin typeface="Century Gothic" panose="020B0502020202020204" pitchFamily="34" charset="0"/>
              </a:rPr>
              <a:t> </a:t>
            </a:r>
            <a:r>
              <a:rPr lang="en-US" sz="3200" b="1" dirty="0" err="1">
                <a:solidFill>
                  <a:schemeClr val="bg1"/>
                </a:solidFill>
                <a:latin typeface="Century Gothic" panose="020B0502020202020204" pitchFamily="34" charset="0"/>
              </a:rPr>
              <a:t>avant</a:t>
            </a:r>
            <a:r>
              <a:rPr lang="en-US" sz="3200" b="1" dirty="0">
                <a:solidFill>
                  <a:schemeClr val="bg1"/>
                </a:solidFill>
                <a:latin typeface="Century Gothic" panose="020B0502020202020204" pitchFamily="34" charset="0"/>
              </a:rPr>
              <a:t>; pendant et après administration de l’O2:</a:t>
            </a:r>
          </a:p>
          <a:p>
            <a:pPr marL="0" indent="0">
              <a:buNone/>
            </a:pPr>
            <a:r>
              <a:rPr lang="en-US" sz="3200" b="1" dirty="0">
                <a:solidFill>
                  <a:schemeClr val="bg1"/>
                </a:solidFill>
                <a:latin typeface="Century Gothic" panose="020B0502020202020204" pitchFamily="34" charset="0"/>
              </a:rPr>
              <a:t>A-Avant le </a:t>
            </a:r>
            <a:r>
              <a:rPr lang="en-US" sz="3200" b="1" dirty="0" err="1">
                <a:solidFill>
                  <a:schemeClr val="bg1"/>
                </a:solidFill>
                <a:latin typeface="Century Gothic" panose="020B0502020202020204" pitchFamily="34" charset="0"/>
              </a:rPr>
              <a:t>soin</a:t>
            </a:r>
            <a:r>
              <a:rPr lang="en-US" sz="3200" b="1" dirty="0">
                <a:solidFill>
                  <a:schemeClr val="bg1"/>
                </a:solidFill>
                <a:latin typeface="Century Gothic" panose="020B0502020202020204" pitchFamily="34" charset="0"/>
              </a:rPr>
              <a:t>:</a:t>
            </a:r>
          </a:p>
          <a:p>
            <a:pPr>
              <a:buFont typeface="Wingdings" panose="05000000000000000000" pitchFamily="2" charset="2"/>
              <a:buChar char="§"/>
            </a:pPr>
            <a:r>
              <a:rPr lang="en-US" sz="3200" b="1" dirty="0">
                <a:solidFill>
                  <a:schemeClr val="bg1"/>
                </a:solidFill>
                <a:latin typeface="Century Gothic" panose="020B0502020202020204" pitchFamily="34" charset="0"/>
              </a:rPr>
              <a:t>Verifier </a:t>
            </a:r>
            <a:r>
              <a:rPr lang="en-US" sz="3200" b="1" dirty="0" err="1">
                <a:solidFill>
                  <a:schemeClr val="bg1"/>
                </a:solidFill>
                <a:latin typeface="Century Gothic" panose="020B0502020202020204" pitchFamily="34" charset="0"/>
              </a:rPr>
              <a:t>l’ordonnance</a:t>
            </a:r>
            <a:r>
              <a:rPr lang="en-US" sz="3200" b="1" dirty="0">
                <a:solidFill>
                  <a:schemeClr val="bg1"/>
                </a:solidFill>
                <a:latin typeface="Century Gothic" panose="020B0502020202020204" pitchFamily="34" charset="0"/>
              </a:rPr>
              <a:t> </a:t>
            </a:r>
            <a:r>
              <a:rPr lang="en-US" sz="3200" b="1" dirty="0" err="1">
                <a:solidFill>
                  <a:schemeClr val="bg1"/>
                </a:solidFill>
                <a:latin typeface="Century Gothic" panose="020B0502020202020204" pitchFamily="34" charset="0"/>
              </a:rPr>
              <a:t>medicale</a:t>
            </a:r>
            <a:r>
              <a:rPr lang="en-US" sz="3200" b="1" dirty="0">
                <a:solidFill>
                  <a:schemeClr val="bg1"/>
                </a:solidFill>
                <a:latin typeface="Century Gothic" panose="020B0502020202020204" pitchFamily="34" charset="0"/>
              </a:rPr>
              <a:t> et </a:t>
            </a:r>
            <a:r>
              <a:rPr lang="en-US" sz="3200" b="1" dirty="0" err="1">
                <a:solidFill>
                  <a:schemeClr val="bg1"/>
                </a:solidFill>
                <a:latin typeface="Century Gothic" panose="020B0502020202020204" pitchFamily="34" charset="0"/>
              </a:rPr>
              <a:t>l’indication</a:t>
            </a:r>
            <a:r>
              <a:rPr lang="en-US" sz="3200" b="1" dirty="0">
                <a:solidFill>
                  <a:schemeClr val="bg1"/>
                </a:solidFill>
                <a:latin typeface="Century Gothic" panose="020B0502020202020204" pitchFamily="34" charset="0"/>
              </a:rPr>
              <a:t> de l’O2RX</a:t>
            </a:r>
          </a:p>
          <a:p>
            <a:pPr>
              <a:buFont typeface="Wingdings" panose="05000000000000000000" pitchFamily="2" charset="2"/>
              <a:buChar char="§"/>
            </a:pPr>
            <a:r>
              <a:rPr lang="en-US" sz="3200" b="1" dirty="0">
                <a:solidFill>
                  <a:schemeClr val="bg1"/>
                </a:solidFill>
                <a:latin typeface="Century Gothic" panose="020B0502020202020204" pitchFamily="34" charset="0"/>
              </a:rPr>
              <a:t>Verifier </a:t>
            </a:r>
            <a:r>
              <a:rPr lang="en-US" sz="3200" b="1" dirty="0" err="1">
                <a:solidFill>
                  <a:schemeClr val="bg1"/>
                </a:solidFill>
                <a:latin typeface="Century Gothic" panose="020B0502020202020204" pitchFamily="34" charset="0"/>
              </a:rPr>
              <a:t>identite</a:t>
            </a:r>
            <a:r>
              <a:rPr lang="en-US" sz="3200" b="1" dirty="0">
                <a:solidFill>
                  <a:schemeClr val="bg1"/>
                </a:solidFill>
                <a:latin typeface="Century Gothic" panose="020B0502020202020204" pitchFamily="34" charset="0"/>
              </a:rPr>
              <a:t> du client </a:t>
            </a:r>
            <a:r>
              <a:rPr lang="en-US" sz="3200" b="1" dirty="0" err="1">
                <a:solidFill>
                  <a:schemeClr val="bg1"/>
                </a:solidFill>
                <a:latin typeface="Century Gothic" panose="020B0502020202020204" pitchFamily="34" charset="0"/>
              </a:rPr>
              <a:t>ainsi</a:t>
            </a:r>
            <a:r>
              <a:rPr lang="en-US" sz="3200" b="1" dirty="0">
                <a:solidFill>
                  <a:schemeClr val="bg1"/>
                </a:solidFill>
                <a:latin typeface="Century Gothic" panose="020B0502020202020204" pitchFamily="34" charset="0"/>
              </a:rPr>
              <a:t> que la dose (</a:t>
            </a:r>
            <a:r>
              <a:rPr lang="en-US" sz="3200" b="1" dirty="0" err="1">
                <a:solidFill>
                  <a:schemeClr val="bg1"/>
                </a:solidFill>
                <a:latin typeface="Century Gothic" panose="020B0502020202020204" pitchFamily="34" charset="0"/>
              </a:rPr>
              <a:t>Regle</a:t>
            </a:r>
            <a:r>
              <a:rPr lang="en-US" sz="3200" b="1" dirty="0">
                <a:solidFill>
                  <a:schemeClr val="bg1"/>
                </a:solidFill>
                <a:latin typeface="Century Gothic" panose="020B0502020202020204" pitchFamily="34" charset="0"/>
              </a:rPr>
              <a:t> des 5 B)</a:t>
            </a:r>
          </a:p>
          <a:p>
            <a:pPr>
              <a:buFont typeface="Wingdings" panose="05000000000000000000" pitchFamily="2" charset="2"/>
              <a:buChar char="§"/>
            </a:pPr>
            <a:r>
              <a:rPr lang="en-US" sz="3200" b="1" dirty="0" err="1">
                <a:solidFill>
                  <a:schemeClr val="bg1"/>
                </a:solidFill>
                <a:latin typeface="Century Gothic" panose="020B0502020202020204" pitchFamily="34" charset="0"/>
              </a:rPr>
              <a:t>Rassembler</a:t>
            </a:r>
            <a:r>
              <a:rPr lang="en-US" sz="3200" b="1" dirty="0">
                <a:solidFill>
                  <a:schemeClr val="bg1"/>
                </a:solidFill>
                <a:latin typeface="Century Gothic" panose="020B0502020202020204" pitchFamily="34" charset="0"/>
              </a:rPr>
              <a:t> le materiel necessaire</a:t>
            </a:r>
          </a:p>
          <a:p>
            <a:pPr>
              <a:buFont typeface="Wingdings" panose="05000000000000000000" pitchFamily="2" charset="2"/>
              <a:buChar char="§"/>
            </a:pPr>
            <a:r>
              <a:rPr lang="en-US" sz="3200" b="1" dirty="0">
                <a:solidFill>
                  <a:schemeClr val="bg1"/>
                </a:solidFill>
                <a:latin typeface="Century Gothic" panose="020B0502020202020204" pitchFamily="34" charset="0"/>
              </a:rPr>
              <a:t>Se presenter au client pour </a:t>
            </a:r>
            <a:r>
              <a:rPr lang="en-US" sz="3200" b="1" dirty="0" err="1">
                <a:solidFill>
                  <a:schemeClr val="bg1"/>
                </a:solidFill>
                <a:latin typeface="Century Gothic" panose="020B0502020202020204" pitchFamily="34" charset="0"/>
              </a:rPr>
              <a:t>expliquer</a:t>
            </a:r>
            <a:r>
              <a:rPr lang="en-US" sz="3200" b="1" dirty="0">
                <a:solidFill>
                  <a:schemeClr val="bg1"/>
                </a:solidFill>
                <a:latin typeface="Century Gothic" panose="020B0502020202020204" pitchFamily="34" charset="0"/>
              </a:rPr>
              <a:t> le </a:t>
            </a:r>
            <a:r>
              <a:rPr lang="en-US" sz="3200" b="1" dirty="0" err="1">
                <a:solidFill>
                  <a:schemeClr val="bg1"/>
                </a:solidFill>
                <a:latin typeface="Century Gothic" panose="020B0502020202020204" pitchFamily="34" charset="0"/>
              </a:rPr>
              <a:t>soin</a:t>
            </a:r>
            <a:endParaRPr lang="en-US" sz="3200" b="1" dirty="0">
              <a:solidFill>
                <a:schemeClr val="bg1"/>
              </a:solidFill>
              <a:latin typeface="Century Gothic" panose="020B0502020202020204" pitchFamily="34" charset="0"/>
            </a:endParaRPr>
          </a:p>
          <a:p>
            <a:pPr>
              <a:buFont typeface="Wingdings" panose="05000000000000000000" pitchFamily="2" charset="2"/>
              <a:buChar char="§"/>
            </a:pPr>
            <a:r>
              <a:rPr lang="en-US" sz="3200" b="1" dirty="0">
                <a:solidFill>
                  <a:schemeClr val="bg1"/>
                </a:solidFill>
                <a:latin typeface="Century Gothic" panose="020B0502020202020204" pitchFamily="34" charset="0"/>
              </a:rPr>
              <a:t>Se laver les mains et </a:t>
            </a:r>
            <a:r>
              <a:rPr lang="en-US" sz="3200" b="1" dirty="0" err="1">
                <a:solidFill>
                  <a:schemeClr val="bg1"/>
                </a:solidFill>
                <a:latin typeface="Century Gothic" panose="020B0502020202020204" pitchFamily="34" charset="0"/>
              </a:rPr>
              <a:t>enfiler</a:t>
            </a:r>
            <a:r>
              <a:rPr lang="en-US" sz="3200" b="1" dirty="0">
                <a:solidFill>
                  <a:schemeClr val="bg1"/>
                </a:solidFill>
                <a:latin typeface="Century Gothic" panose="020B0502020202020204" pitchFamily="34" charset="0"/>
              </a:rPr>
              <a:t> les EPI </a:t>
            </a:r>
            <a:r>
              <a:rPr lang="en-US" sz="3200" b="1" dirty="0" err="1">
                <a:solidFill>
                  <a:schemeClr val="bg1"/>
                </a:solidFill>
                <a:latin typeface="Century Gothic" panose="020B0502020202020204" pitchFamily="34" charset="0"/>
              </a:rPr>
              <a:t>selon</a:t>
            </a:r>
            <a:r>
              <a:rPr lang="en-US" sz="3200" b="1" dirty="0">
                <a:solidFill>
                  <a:schemeClr val="bg1"/>
                </a:solidFill>
                <a:latin typeface="Century Gothic" panose="020B0502020202020204" pitchFamily="34" charset="0"/>
              </a:rPr>
              <a:t> le </a:t>
            </a:r>
            <a:r>
              <a:rPr lang="en-US" sz="3200" b="1" dirty="0" err="1">
                <a:solidFill>
                  <a:schemeClr val="bg1"/>
                </a:solidFill>
                <a:latin typeface="Century Gothic" panose="020B0502020202020204" pitchFamily="34" charset="0"/>
              </a:rPr>
              <a:t>contexte</a:t>
            </a:r>
            <a:endParaRPr lang="en-US" sz="3200" b="1" dirty="0">
              <a:solidFill>
                <a:schemeClr val="bg1"/>
              </a:solidFill>
              <a:latin typeface="Century Gothic" panose="020B0502020202020204" pitchFamily="34" charset="0"/>
            </a:endParaRPr>
          </a:p>
          <a:p>
            <a:pPr>
              <a:buFont typeface="Wingdings" panose="05000000000000000000" pitchFamily="2" charset="2"/>
              <a:buChar char="§"/>
            </a:pPr>
            <a:endParaRPr lang="fr-FR" sz="32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833986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3072" y="268941"/>
            <a:ext cx="11376210" cy="6225987"/>
          </a:xfrm>
        </p:spPr>
        <p:txBody>
          <a:bodyPr>
            <a:normAutofit/>
          </a:bodyPr>
          <a:lstStyle/>
          <a:p>
            <a:pPr marL="0" indent="0">
              <a:buNone/>
            </a:pPr>
            <a:r>
              <a:rPr lang="fr-CA" sz="4000" b="1" dirty="0">
                <a:solidFill>
                  <a:schemeClr val="bg1"/>
                </a:solidFill>
                <a:latin typeface="Century Gothic" panose="020B0502020202020204" pitchFamily="34" charset="0"/>
              </a:rPr>
              <a:t>L’OMS estime en 2011 le ratio de 28 infirmières et infirmières sages-femmes  pour 10,000 personnes dans le monde. </a:t>
            </a:r>
          </a:p>
          <a:p>
            <a:pPr marL="0" indent="0">
              <a:buNone/>
            </a:pPr>
            <a:r>
              <a:rPr lang="fr-CA" sz="4000" b="1" dirty="0">
                <a:solidFill>
                  <a:schemeClr val="bg1"/>
                </a:solidFill>
                <a:latin typeface="Century Gothic" panose="020B0502020202020204" pitchFamily="34" charset="0"/>
              </a:rPr>
              <a:t>Haïti a un ratio de 3 infirmières et infirmières sages-femmes pour 10,000.</a:t>
            </a:r>
          </a:p>
          <a:p>
            <a:pPr marL="0" indent="0">
              <a:buNone/>
            </a:pPr>
            <a:r>
              <a:rPr lang="fr-CA" sz="4000" b="1" dirty="0">
                <a:solidFill>
                  <a:schemeClr val="bg1"/>
                </a:solidFill>
                <a:latin typeface="Century Gothic" panose="020B0502020202020204" pitchFamily="34" charset="0"/>
              </a:rPr>
              <a:t>D’où la </a:t>
            </a:r>
            <a:r>
              <a:rPr lang="fr-CA" sz="4000" b="1" dirty="0" err="1">
                <a:solidFill>
                  <a:schemeClr val="bg1"/>
                </a:solidFill>
                <a:latin typeface="Century Gothic" panose="020B0502020202020204" pitchFamily="34" charset="0"/>
              </a:rPr>
              <a:t>necessite</a:t>
            </a:r>
            <a:r>
              <a:rPr lang="fr-CA" sz="4000" b="1" dirty="0">
                <a:solidFill>
                  <a:schemeClr val="bg1"/>
                </a:solidFill>
                <a:latin typeface="Century Gothic" panose="020B0502020202020204" pitchFamily="34" charset="0"/>
              </a:rPr>
              <a:t> de promouvoir la </a:t>
            </a:r>
            <a:r>
              <a:rPr lang="fr-CA" sz="4000" b="1" dirty="0" err="1">
                <a:solidFill>
                  <a:schemeClr val="bg1"/>
                </a:solidFill>
                <a:latin typeface="Century Gothic" panose="020B0502020202020204" pitchFamily="34" charset="0"/>
              </a:rPr>
              <a:t>polyvlence</a:t>
            </a:r>
            <a:r>
              <a:rPr lang="fr-CA" sz="4000" b="1" dirty="0">
                <a:solidFill>
                  <a:schemeClr val="bg1"/>
                </a:solidFill>
                <a:latin typeface="Century Gothic" panose="020B0502020202020204" pitchFamily="34" charset="0"/>
              </a:rPr>
              <a:t> du personnel infirmier dans le </a:t>
            </a:r>
            <a:r>
              <a:rPr lang="fr-CA" sz="4000" b="1" dirty="0" err="1">
                <a:solidFill>
                  <a:schemeClr val="bg1"/>
                </a:solidFill>
                <a:latin typeface="Century Gothic" panose="020B0502020202020204" pitchFamily="34" charset="0"/>
              </a:rPr>
              <a:t>systeme</a:t>
            </a:r>
            <a:r>
              <a:rPr lang="fr-CA" sz="4000" b="1" dirty="0">
                <a:solidFill>
                  <a:schemeClr val="bg1"/>
                </a:solidFill>
                <a:latin typeface="Century Gothic" panose="020B0502020202020204" pitchFamily="34" charset="0"/>
              </a:rPr>
              <a:t> de sante haïtien</a:t>
            </a:r>
          </a:p>
          <a:p>
            <a:endParaRPr lang="fr-FR" sz="4000" dirty="0"/>
          </a:p>
        </p:txBody>
      </p:sp>
    </p:spTree>
    <p:extLst>
      <p:ext uri="{BB962C8B-B14F-4D97-AF65-F5344CB8AC3E}">
        <p14:creationId xmlns:p14="http://schemas.microsoft.com/office/powerpoint/2010/main" val="24484773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01706" y="242046"/>
            <a:ext cx="11658600" cy="6306671"/>
          </a:xfrm>
        </p:spPr>
        <p:txBody>
          <a:bodyPr>
            <a:normAutofit fontScale="92500"/>
          </a:bodyPr>
          <a:lstStyle/>
          <a:p>
            <a:pPr marL="0" indent="0">
              <a:buNone/>
            </a:pPr>
            <a:r>
              <a:rPr lang="en-US" sz="3600" b="1" dirty="0">
                <a:solidFill>
                  <a:schemeClr val="bg1"/>
                </a:solidFill>
                <a:latin typeface="Century Gothic" panose="020B0502020202020204" pitchFamily="34" charset="0"/>
              </a:rPr>
              <a:t>B-Pendant le </a:t>
            </a:r>
            <a:r>
              <a:rPr lang="en-US" sz="3600" b="1" dirty="0" err="1">
                <a:solidFill>
                  <a:schemeClr val="bg1"/>
                </a:solidFill>
                <a:latin typeface="Century Gothic" panose="020B0502020202020204" pitchFamily="34" charset="0"/>
              </a:rPr>
              <a:t>soin</a:t>
            </a:r>
            <a:endParaRPr lang="en-US" sz="3600" b="1" dirty="0">
              <a:solidFill>
                <a:schemeClr val="bg1"/>
              </a:solidFill>
              <a:latin typeface="Century Gothic" panose="020B0502020202020204" pitchFamily="34" charset="0"/>
            </a:endParaRPr>
          </a:p>
          <a:p>
            <a:pPr>
              <a:buFont typeface="Wingdings" panose="05000000000000000000" pitchFamily="2" charset="2"/>
              <a:buChar char="q"/>
            </a:pPr>
            <a:r>
              <a:rPr lang="en-US" sz="3600" b="1" dirty="0" err="1">
                <a:solidFill>
                  <a:schemeClr val="bg1"/>
                </a:solidFill>
                <a:latin typeface="Century Gothic" panose="020B0502020202020204" pitchFamily="34" charset="0"/>
              </a:rPr>
              <a:t>Rassurer</a:t>
            </a:r>
            <a:r>
              <a:rPr lang="en-US" sz="3600" b="1" dirty="0">
                <a:solidFill>
                  <a:schemeClr val="bg1"/>
                </a:solidFill>
                <a:latin typeface="Century Gothic" panose="020B0502020202020204" pitchFamily="34" charset="0"/>
              </a:rPr>
              <a:t> le client</a:t>
            </a:r>
          </a:p>
          <a:p>
            <a:pPr>
              <a:buFont typeface="Wingdings" panose="05000000000000000000" pitchFamily="2" charset="2"/>
              <a:buChar char="q"/>
            </a:pPr>
            <a:r>
              <a:rPr lang="en-US" sz="3600" b="1" dirty="0" err="1">
                <a:solidFill>
                  <a:schemeClr val="bg1"/>
                </a:solidFill>
                <a:latin typeface="Century Gothic" panose="020B0502020202020204" pitchFamily="34" charset="0"/>
              </a:rPr>
              <a:t>Brancher</a:t>
            </a:r>
            <a:r>
              <a:rPr lang="en-US" sz="3600" b="1" dirty="0">
                <a:solidFill>
                  <a:schemeClr val="bg1"/>
                </a:solidFill>
                <a:latin typeface="Century Gothic" panose="020B0502020202020204" pitchFamily="34" charset="0"/>
              </a:rPr>
              <a:t> le </a:t>
            </a:r>
            <a:r>
              <a:rPr lang="en-US" sz="3600" b="1" dirty="0" err="1">
                <a:solidFill>
                  <a:schemeClr val="bg1"/>
                </a:solidFill>
                <a:latin typeface="Century Gothic" panose="020B0502020202020204" pitchFamily="34" charset="0"/>
              </a:rPr>
              <a:t>dispositif</a:t>
            </a:r>
            <a:r>
              <a:rPr lang="en-US" sz="3600" b="1" dirty="0">
                <a:solidFill>
                  <a:schemeClr val="bg1"/>
                </a:solidFill>
                <a:latin typeface="Century Gothic" panose="020B0502020202020204" pitchFamily="34" charset="0"/>
              </a:rPr>
              <a:t> a la source d’O2 et </a:t>
            </a:r>
            <a:r>
              <a:rPr lang="en-US" sz="3600" b="1" dirty="0" err="1">
                <a:solidFill>
                  <a:schemeClr val="bg1"/>
                </a:solidFill>
                <a:latin typeface="Century Gothic" panose="020B0502020202020204" pitchFamily="34" charset="0"/>
              </a:rPr>
              <a:t>regler</a:t>
            </a:r>
            <a:r>
              <a:rPr lang="en-US" sz="3600" b="1" dirty="0">
                <a:solidFill>
                  <a:schemeClr val="bg1"/>
                </a:solidFill>
                <a:latin typeface="Century Gothic" panose="020B0502020202020204" pitchFamily="34" charset="0"/>
              </a:rPr>
              <a:t> </a:t>
            </a:r>
            <a:r>
              <a:rPr lang="en-US" sz="3600" b="1" dirty="0" err="1">
                <a:solidFill>
                  <a:schemeClr val="bg1"/>
                </a:solidFill>
                <a:latin typeface="Century Gothic" panose="020B0502020202020204" pitchFamily="34" charset="0"/>
              </a:rPr>
              <a:t>selon</a:t>
            </a:r>
            <a:r>
              <a:rPr lang="en-US" sz="3600" b="1" dirty="0">
                <a:solidFill>
                  <a:schemeClr val="bg1"/>
                </a:solidFill>
                <a:latin typeface="Century Gothic" panose="020B0502020202020204" pitchFamily="34" charset="0"/>
              </a:rPr>
              <a:t> le debit </a:t>
            </a:r>
            <a:r>
              <a:rPr lang="en-US" sz="3600" b="1" dirty="0" err="1">
                <a:solidFill>
                  <a:schemeClr val="bg1"/>
                </a:solidFill>
                <a:latin typeface="Century Gothic" panose="020B0502020202020204" pitchFamily="34" charset="0"/>
              </a:rPr>
              <a:t>prescrit</a:t>
            </a:r>
            <a:endParaRPr lang="en-US" sz="3600" b="1" dirty="0">
              <a:solidFill>
                <a:schemeClr val="bg1"/>
              </a:solidFill>
              <a:latin typeface="Century Gothic" panose="020B0502020202020204" pitchFamily="34" charset="0"/>
            </a:endParaRPr>
          </a:p>
          <a:p>
            <a:pPr>
              <a:buFont typeface="Wingdings" panose="05000000000000000000" pitchFamily="2" charset="2"/>
              <a:buChar char="q"/>
              <a:tabLst>
                <a:tab pos="7531100" algn="l"/>
              </a:tabLst>
            </a:pPr>
            <a:r>
              <a:rPr lang="en-US" sz="3600" b="1" dirty="0" err="1">
                <a:solidFill>
                  <a:schemeClr val="bg1"/>
                </a:solidFill>
                <a:latin typeface="Century Gothic" panose="020B0502020202020204" pitchFamily="34" charset="0"/>
              </a:rPr>
              <a:t>Brancher</a:t>
            </a:r>
            <a:r>
              <a:rPr lang="en-US" sz="3600" b="1" dirty="0">
                <a:solidFill>
                  <a:schemeClr val="bg1"/>
                </a:solidFill>
                <a:latin typeface="Century Gothic" panose="020B0502020202020204" pitchFamily="34" charset="0"/>
              </a:rPr>
              <a:t> </a:t>
            </a:r>
            <a:r>
              <a:rPr lang="en-US" sz="3600" b="1" dirty="0" err="1">
                <a:solidFill>
                  <a:schemeClr val="bg1"/>
                </a:solidFill>
                <a:latin typeface="Century Gothic" panose="020B0502020202020204" pitchFamily="34" charset="0"/>
              </a:rPr>
              <a:t>l’extremite</a:t>
            </a:r>
            <a:r>
              <a:rPr lang="en-US" sz="3600" b="1" dirty="0">
                <a:solidFill>
                  <a:schemeClr val="bg1"/>
                </a:solidFill>
                <a:latin typeface="Century Gothic" panose="020B0502020202020204" pitchFamily="34" charset="0"/>
              </a:rPr>
              <a:t> du </a:t>
            </a:r>
            <a:r>
              <a:rPr lang="en-US" sz="3600" b="1" dirty="0" err="1">
                <a:solidFill>
                  <a:schemeClr val="bg1"/>
                </a:solidFill>
                <a:latin typeface="Century Gothic" panose="020B0502020202020204" pitchFamily="34" charset="0"/>
              </a:rPr>
              <a:t>dispositif</a:t>
            </a:r>
            <a:r>
              <a:rPr lang="en-US" sz="3600" b="1" dirty="0">
                <a:solidFill>
                  <a:schemeClr val="bg1"/>
                </a:solidFill>
                <a:latin typeface="Century Gothic" panose="020B0502020202020204" pitchFamily="34" charset="0"/>
              </a:rPr>
              <a:t> au patient</a:t>
            </a:r>
          </a:p>
          <a:p>
            <a:pPr>
              <a:buFont typeface="Wingdings" panose="05000000000000000000" pitchFamily="2" charset="2"/>
              <a:buChar char="q"/>
              <a:tabLst>
                <a:tab pos="7531100" algn="l"/>
              </a:tabLst>
            </a:pPr>
            <a:r>
              <a:rPr lang="en-US" sz="3600" b="1" dirty="0" err="1">
                <a:solidFill>
                  <a:schemeClr val="bg1"/>
                </a:solidFill>
                <a:latin typeface="Century Gothic" panose="020B0502020202020204" pitchFamily="34" charset="0"/>
              </a:rPr>
              <a:t>S’assurer</a:t>
            </a:r>
            <a:r>
              <a:rPr lang="en-US" sz="3600" b="1" dirty="0">
                <a:solidFill>
                  <a:schemeClr val="bg1"/>
                </a:solidFill>
                <a:latin typeface="Century Gothic" panose="020B0502020202020204" pitchFamily="34" charset="0"/>
              </a:rPr>
              <a:t> que </a:t>
            </a:r>
            <a:r>
              <a:rPr lang="en-US" sz="3600" b="1" dirty="0" err="1">
                <a:solidFill>
                  <a:schemeClr val="bg1"/>
                </a:solidFill>
                <a:latin typeface="Century Gothic" panose="020B0502020202020204" pitchFamily="34" charset="0"/>
              </a:rPr>
              <a:t>l’humidificateur</a:t>
            </a:r>
            <a:r>
              <a:rPr lang="en-US" sz="3600" b="1" dirty="0">
                <a:solidFill>
                  <a:schemeClr val="bg1"/>
                </a:solidFill>
                <a:latin typeface="Century Gothic" panose="020B0502020202020204" pitchFamily="34" charset="0"/>
              </a:rPr>
              <a:t> </a:t>
            </a:r>
            <a:r>
              <a:rPr lang="en-US" sz="3600" b="1" dirty="0" err="1">
                <a:solidFill>
                  <a:schemeClr val="bg1"/>
                </a:solidFill>
                <a:latin typeface="Century Gothic" panose="020B0502020202020204" pitchFamily="34" charset="0"/>
              </a:rPr>
              <a:t>est</a:t>
            </a:r>
            <a:r>
              <a:rPr lang="en-US" sz="3600" b="1" dirty="0">
                <a:solidFill>
                  <a:schemeClr val="bg1"/>
                </a:solidFill>
                <a:latin typeface="Century Gothic" panose="020B0502020202020204" pitchFamily="34" charset="0"/>
              </a:rPr>
              <a:t> </a:t>
            </a:r>
            <a:r>
              <a:rPr lang="en-US" sz="3600" b="1" dirty="0" err="1">
                <a:solidFill>
                  <a:schemeClr val="bg1"/>
                </a:solidFill>
                <a:latin typeface="Century Gothic" panose="020B0502020202020204" pitchFamily="34" charset="0"/>
              </a:rPr>
              <a:t>rempli</a:t>
            </a:r>
            <a:r>
              <a:rPr lang="en-US" sz="3600" b="1" dirty="0">
                <a:solidFill>
                  <a:schemeClr val="bg1"/>
                </a:solidFill>
                <a:latin typeface="Century Gothic" panose="020B0502020202020204" pitchFamily="34" charset="0"/>
              </a:rPr>
              <a:t> </a:t>
            </a:r>
            <a:r>
              <a:rPr lang="en-US" sz="3600" b="1" dirty="0" err="1">
                <a:solidFill>
                  <a:schemeClr val="bg1"/>
                </a:solidFill>
                <a:latin typeface="Century Gothic" panose="020B0502020202020204" pitchFamily="34" charset="0"/>
              </a:rPr>
              <a:t>d’eau</a:t>
            </a:r>
            <a:r>
              <a:rPr lang="en-US" sz="3600" b="1" dirty="0">
                <a:solidFill>
                  <a:schemeClr val="bg1"/>
                </a:solidFill>
                <a:latin typeface="Century Gothic" panose="020B0502020202020204" pitchFamily="34" charset="0"/>
              </a:rPr>
              <a:t> </a:t>
            </a:r>
            <a:r>
              <a:rPr lang="en-US" sz="3600" b="1" dirty="0" err="1">
                <a:solidFill>
                  <a:schemeClr val="bg1"/>
                </a:solidFill>
                <a:latin typeface="Century Gothic" panose="020B0502020202020204" pitchFamily="34" charset="0"/>
              </a:rPr>
              <a:t>distillee</a:t>
            </a:r>
            <a:r>
              <a:rPr lang="en-US" sz="3600" b="1" dirty="0">
                <a:solidFill>
                  <a:schemeClr val="bg1"/>
                </a:solidFill>
                <a:latin typeface="Century Gothic" panose="020B0502020202020204" pitchFamily="34" charset="0"/>
              </a:rPr>
              <a:t> et sterile a tout moment</a:t>
            </a:r>
          </a:p>
          <a:p>
            <a:pPr>
              <a:buFont typeface="Wingdings" panose="05000000000000000000" pitchFamily="2" charset="2"/>
              <a:buChar char="q"/>
              <a:tabLst>
                <a:tab pos="7531100" algn="l"/>
              </a:tabLst>
            </a:pPr>
            <a:r>
              <a:rPr lang="en-US" sz="3600" b="1" dirty="0">
                <a:solidFill>
                  <a:schemeClr val="bg1"/>
                </a:solidFill>
                <a:latin typeface="Century Gothic" panose="020B0502020202020204" pitchFamily="34" charset="0"/>
              </a:rPr>
              <a:t>Observer le </a:t>
            </a:r>
            <a:r>
              <a:rPr lang="en-US" sz="3600" b="1" dirty="0" err="1">
                <a:solidFill>
                  <a:schemeClr val="bg1"/>
                </a:solidFill>
                <a:latin typeface="Century Gothic" panose="020B0502020202020204" pitchFamily="34" charset="0"/>
              </a:rPr>
              <a:t>nez</a:t>
            </a:r>
            <a:r>
              <a:rPr lang="en-US" sz="3600" b="1" dirty="0">
                <a:solidFill>
                  <a:schemeClr val="bg1"/>
                </a:solidFill>
                <a:latin typeface="Century Gothic" panose="020B0502020202020204" pitchFamily="34" charset="0"/>
              </a:rPr>
              <a:t>, les </a:t>
            </a:r>
            <a:r>
              <a:rPr lang="en-US" sz="3600" b="1" dirty="0" err="1">
                <a:solidFill>
                  <a:schemeClr val="bg1"/>
                </a:solidFill>
                <a:latin typeface="Century Gothic" panose="020B0502020202020204" pitchFamily="34" charset="0"/>
              </a:rPr>
              <a:t>oreilles</a:t>
            </a:r>
            <a:r>
              <a:rPr lang="en-US" sz="3600" b="1" dirty="0">
                <a:solidFill>
                  <a:schemeClr val="bg1"/>
                </a:solidFill>
                <a:latin typeface="Century Gothic" panose="020B0502020202020204" pitchFamily="34" charset="0"/>
              </a:rPr>
              <a:t> et les </a:t>
            </a:r>
            <a:r>
              <a:rPr lang="en-US" sz="3600" b="1" dirty="0" err="1">
                <a:solidFill>
                  <a:schemeClr val="bg1"/>
                </a:solidFill>
                <a:latin typeface="Century Gothic" panose="020B0502020202020204" pitchFamily="34" charset="0"/>
              </a:rPr>
              <a:t>yeux</a:t>
            </a:r>
            <a:r>
              <a:rPr lang="en-US" sz="3600" b="1" dirty="0">
                <a:solidFill>
                  <a:schemeClr val="bg1"/>
                </a:solidFill>
                <a:latin typeface="Century Gothic" panose="020B0502020202020204" pitchFamily="34" charset="0"/>
              </a:rPr>
              <a:t> pour </a:t>
            </a:r>
            <a:r>
              <a:rPr lang="en-US" sz="3600" b="1" dirty="0" err="1">
                <a:solidFill>
                  <a:schemeClr val="bg1"/>
                </a:solidFill>
                <a:latin typeface="Century Gothic" panose="020B0502020202020204" pitchFamily="34" charset="0"/>
              </a:rPr>
              <a:t>prevenir</a:t>
            </a:r>
            <a:r>
              <a:rPr lang="en-US" sz="3600" b="1" dirty="0">
                <a:solidFill>
                  <a:schemeClr val="bg1"/>
                </a:solidFill>
                <a:latin typeface="Century Gothic" panose="020B0502020202020204" pitchFamily="34" charset="0"/>
              </a:rPr>
              <a:t> </a:t>
            </a:r>
            <a:r>
              <a:rPr lang="en-US" sz="3600" b="1" dirty="0" err="1">
                <a:solidFill>
                  <a:schemeClr val="bg1"/>
                </a:solidFill>
                <a:latin typeface="Century Gothic" panose="020B0502020202020204" pitchFamily="34" charset="0"/>
              </a:rPr>
              <a:t>toute</a:t>
            </a:r>
            <a:r>
              <a:rPr lang="en-US" sz="3600" b="1" dirty="0">
                <a:solidFill>
                  <a:schemeClr val="bg1"/>
                </a:solidFill>
                <a:latin typeface="Century Gothic" panose="020B0502020202020204" pitchFamily="34" charset="0"/>
              </a:rPr>
              <a:t> </a:t>
            </a:r>
            <a:r>
              <a:rPr lang="en-US" sz="3600" b="1" dirty="0" err="1">
                <a:solidFill>
                  <a:schemeClr val="bg1"/>
                </a:solidFill>
                <a:latin typeface="Century Gothic" panose="020B0502020202020204" pitchFamily="34" charset="0"/>
              </a:rPr>
              <a:t>secheresse</a:t>
            </a:r>
            <a:r>
              <a:rPr lang="en-US" sz="3600" b="1" dirty="0">
                <a:solidFill>
                  <a:schemeClr val="bg1"/>
                </a:solidFill>
                <a:latin typeface="Century Gothic" panose="020B0502020202020204" pitchFamily="34" charset="0"/>
              </a:rPr>
              <a:t> et infiltration de l’O2 dans la </a:t>
            </a:r>
            <a:r>
              <a:rPr lang="en-US" sz="3600" b="1" dirty="0" err="1">
                <a:solidFill>
                  <a:schemeClr val="bg1"/>
                </a:solidFill>
                <a:latin typeface="Century Gothic" panose="020B0502020202020204" pitchFamily="34" charset="0"/>
              </a:rPr>
              <a:t>cornee</a:t>
            </a:r>
            <a:r>
              <a:rPr lang="en-US" sz="3600" b="1" dirty="0">
                <a:solidFill>
                  <a:schemeClr val="bg1"/>
                </a:solidFill>
                <a:latin typeface="Century Gothic" panose="020B0502020202020204" pitchFamily="34" charset="0"/>
              </a:rPr>
              <a:t> </a:t>
            </a:r>
          </a:p>
          <a:p>
            <a:pPr>
              <a:buFont typeface="Wingdings" panose="05000000000000000000" pitchFamily="2" charset="2"/>
              <a:buChar char="q"/>
              <a:tabLst>
                <a:tab pos="7531100" algn="l"/>
              </a:tabLst>
            </a:pPr>
            <a:endParaRPr lang="fr-FR" sz="36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9024925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9282" y="363071"/>
            <a:ext cx="11551024" cy="6252882"/>
          </a:xfrm>
        </p:spPr>
        <p:txBody>
          <a:bodyPr>
            <a:normAutofit lnSpcReduction="10000"/>
          </a:bodyPr>
          <a:lstStyle/>
          <a:p>
            <a:pPr marL="0" indent="0">
              <a:buNone/>
            </a:pPr>
            <a:r>
              <a:rPr lang="en-US" sz="3200" b="1" dirty="0">
                <a:solidFill>
                  <a:schemeClr val="bg1"/>
                </a:solidFill>
                <a:latin typeface="Century Gothic" panose="020B0502020202020204" pitchFamily="34" charset="0"/>
              </a:rPr>
              <a:t>C-</a:t>
            </a:r>
            <a:r>
              <a:rPr lang="en-US" sz="3200" b="1" dirty="0" err="1">
                <a:solidFill>
                  <a:schemeClr val="bg1"/>
                </a:solidFill>
                <a:latin typeface="Century Gothic" panose="020B0502020202020204" pitchFamily="34" charset="0"/>
              </a:rPr>
              <a:t>Apres</a:t>
            </a:r>
            <a:r>
              <a:rPr lang="en-US" sz="3200" b="1" dirty="0">
                <a:solidFill>
                  <a:schemeClr val="bg1"/>
                </a:solidFill>
                <a:latin typeface="Century Gothic" panose="020B0502020202020204" pitchFamily="34" charset="0"/>
              </a:rPr>
              <a:t> le </a:t>
            </a:r>
            <a:r>
              <a:rPr lang="en-US" sz="3200" b="1" dirty="0" err="1">
                <a:solidFill>
                  <a:schemeClr val="bg1"/>
                </a:solidFill>
                <a:latin typeface="Century Gothic" panose="020B0502020202020204" pitchFamily="34" charset="0"/>
              </a:rPr>
              <a:t>soin</a:t>
            </a:r>
            <a:endParaRPr lang="en-US" sz="3200" b="1" dirty="0">
              <a:solidFill>
                <a:schemeClr val="bg1"/>
              </a:solidFill>
              <a:latin typeface="Century Gothic" panose="020B0502020202020204" pitchFamily="34" charset="0"/>
            </a:endParaRPr>
          </a:p>
          <a:p>
            <a:pPr>
              <a:buFont typeface="Wingdings" panose="05000000000000000000" pitchFamily="2" charset="2"/>
              <a:buChar char="q"/>
            </a:pPr>
            <a:r>
              <a:rPr lang="en-US" sz="3200" b="1" dirty="0" err="1">
                <a:solidFill>
                  <a:schemeClr val="bg1"/>
                </a:solidFill>
                <a:latin typeface="Century Gothic" panose="020B0502020202020204" pitchFamily="34" charset="0"/>
              </a:rPr>
              <a:t>S’assurer</a:t>
            </a:r>
            <a:r>
              <a:rPr lang="en-US" sz="3200" b="1" dirty="0">
                <a:solidFill>
                  <a:schemeClr val="bg1"/>
                </a:solidFill>
                <a:latin typeface="Century Gothic" panose="020B0502020202020204" pitchFamily="34" charset="0"/>
              </a:rPr>
              <a:t> que le client </a:t>
            </a:r>
            <a:r>
              <a:rPr lang="en-US" sz="3200" b="1" dirty="0" err="1">
                <a:solidFill>
                  <a:schemeClr val="bg1"/>
                </a:solidFill>
                <a:latin typeface="Century Gothic" panose="020B0502020202020204" pitchFamily="34" charset="0"/>
              </a:rPr>
              <a:t>recoit</a:t>
            </a:r>
            <a:r>
              <a:rPr lang="en-US" sz="3200" b="1" dirty="0">
                <a:solidFill>
                  <a:schemeClr val="bg1"/>
                </a:solidFill>
                <a:latin typeface="Century Gothic" panose="020B0502020202020204" pitchFamily="34" charset="0"/>
              </a:rPr>
              <a:t> le debit </a:t>
            </a:r>
            <a:r>
              <a:rPr lang="en-US" sz="3200" b="1" dirty="0" err="1">
                <a:solidFill>
                  <a:schemeClr val="bg1"/>
                </a:solidFill>
                <a:latin typeface="Century Gothic" panose="020B0502020202020204" pitchFamily="34" charset="0"/>
              </a:rPr>
              <a:t>prescrit</a:t>
            </a:r>
            <a:endParaRPr lang="en-US" sz="3200" b="1" dirty="0">
              <a:solidFill>
                <a:schemeClr val="bg1"/>
              </a:solidFill>
              <a:latin typeface="Century Gothic" panose="020B0502020202020204" pitchFamily="34" charset="0"/>
            </a:endParaRPr>
          </a:p>
          <a:p>
            <a:pPr>
              <a:buFont typeface="Wingdings" panose="05000000000000000000" pitchFamily="2" charset="2"/>
              <a:buChar char="q"/>
            </a:pPr>
            <a:r>
              <a:rPr lang="en-US" sz="3200" b="1" dirty="0" err="1">
                <a:solidFill>
                  <a:schemeClr val="bg1"/>
                </a:solidFill>
                <a:latin typeface="Century Gothic" panose="020B0502020202020204" pitchFamily="34" charset="0"/>
              </a:rPr>
              <a:t>Garder</a:t>
            </a:r>
            <a:r>
              <a:rPr lang="en-US" sz="3200" b="1" dirty="0">
                <a:solidFill>
                  <a:schemeClr val="bg1"/>
                </a:solidFill>
                <a:latin typeface="Century Gothic" panose="020B0502020202020204" pitchFamily="34" charset="0"/>
              </a:rPr>
              <a:t> le client </a:t>
            </a:r>
            <a:r>
              <a:rPr lang="en-US" sz="3200" b="1" dirty="0" err="1">
                <a:solidFill>
                  <a:schemeClr val="bg1"/>
                </a:solidFill>
                <a:latin typeface="Century Gothic" panose="020B0502020202020204" pitchFamily="34" charset="0"/>
              </a:rPr>
              <a:t>confortable</a:t>
            </a:r>
            <a:r>
              <a:rPr lang="en-US" sz="3200" b="1" dirty="0">
                <a:solidFill>
                  <a:schemeClr val="bg1"/>
                </a:solidFill>
                <a:latin typeface="Century Gothic" panose="020B0502020202020204" pitchFamily="34" charset="0"/>
              </a:rPr>
              <a:t> et au </a:t>
            </a:r>
            <a:r>
              <a:rPr lang="en-US" sz="3200" b="1" dirty="0" err="1">
                <a:solidFill>
                  <a:schemeClr val="bg1"/>
                </a:solidFill>
                <a:latin typeface="Century Gothic" panose="020B0502020202020204" pitchFamily="34" charset="0"/>
              </a:rPr>
              <a:t>chaud</a:t>
            </a:r>
            <a:endParaRPr lang="en-US" sz="3200" b="1" dirty="0">
              <a:solidFill>
                <a:schemeClr val="bg1"/>
              </a:solidFill>
              <a:latin typeface="Century Gothic" panose="020B0502020202020204" pitchFamily="34" charset="0"/>
            </a:endParaRPr>
          </a:p>
          <a:p>
            <a:pPr>
              <a:buFont typeface="Wingdings" panose="05000000000000000000" pitchFamily="2" charset="2"/>
              <a:buChar char="q"/>
            </a:pPr>
            <a:r>
              <a:rPr lang="en-US" sz="3200" b="1" dirty="0" err="1">
                <a:solidFill>
                  <a:schemeClr val="bg1"/>
                </a:solidFill>
                <a:latin typeface="Century Gothic" panose="020B0502020202020204" pitchFamily="34" charset="0"/>
              </a:rPr>
              <a:t>Enlever</a:t>
            </a:r>
            <a:r>
              <a:rPr lang="en-US" sz="3200" b="1" dirty="0">
                <a:solidFill>
                  <a:schemeClr val="bg1"/>
                </a:solidFill>
                <a:latin typeface="Century Gothic" panose="020B0502020202020204" pitchFamily="34" charset="0"/>
              </a:rPr>
              <a:t> les EPI</a:t>
            </a:r>
          </a:p>
          <a:p>
            <a:pPr>
              <a:buFont typeface="Wingdings" panose="05000000000000000000" pitchFamily="2" charset="2"/>
              <a:buChar char="q"/>
            </a:pPr>
            <a:r>
              <a:rPr lang="en-US" sz="3200" b="1" dirty="0">
                <a:solidFill>
                  <a:schemeClr val="bg1"/>
                </a:solidFill>
                <a:latin typeface="Century Gothic" panose="020B0502020202020204" pitchFamily="34" charset="0"/>
              </a:rPr>
              <a:t>Se laver les mains</a:t>
            </a:r>
          </a:p>
          <a:p>
            <a:pPr>
              <a:buFont typeface="Wingdings" panose="05000000000000000000" pitchFamily="2" charset="2"/>
              <a:buChar char="q"/>
            </a:pPr>
            <a:r>
              <a:rPr lang="en-US" sz="3200" b="1" dirty="0">
                <a:solidFill>
                  <a:schemeClr val="bg1"/>
                </a:solidFill>
                <a:latin typeface="Century Gothic" panose="020B0502020202020204" pitchFamily="34" charset="0"/>
              </a:rPr>
              <a:t>Disposer le materiel </a:t>
            </a:r>
            <a:r>
              <a:rPr lang="en-US" sz="3200" b="1" dirty="0" err="1">
                <a:solidFill>
                  <a:schemeClr val="bg1"/>
                </a:solidFill>
                <a:latin typeface="Century Gothic" panose="020B0502020202020204" pitchFamily="34" charset="0"/>
              </a:rPr>
              <a:t>utilise</a:t>
            </a:r>
            <a:r>
              <a:rPr lang="en-US" sz="3200" b="1" dirty="0">
                <a:solidFill>
                  <a:schemeClr val="bg1"/>
                </a:solidFill>
                <a:latin typeface="Century Gothic" panose="020B0502020202020204" pitchFamily="34" charset="0"/>
              </a:rPr>
              <a:t> </a:t>
            </a:r>
            <a:r>
              <a:rPr lang="en-US" sz="3200" b="1" dirty="0" err="1">
                <a:solidFill>
                  <a:schemeClr val="bg1"/>
                </a:solidFill>
                <a:latin typeface="Century Gothic" panose="020B0502020202020204" pitchFamily="34" charset="0"/>
              </a:rPr>
              <a:t>en</a:t>
            </a:r>
            <a:r>
              <a:rPr lang="en-US" sz="3200" b="1" dirty="0">
                <a:solidFill>
                  <a:schemeClr val="bg1"/>
                </a:solidFill>
                <a:latin typeface="Century Gothic" panose="020B0502020202020204" pitchFamily="34" charset="0"/>
              </a:rPr>
              <a:t> lieu </a:t>
            </a:r>
            <a:r>
              <a:rPr lang="en-US" sz="3200" b="1" dirty="0" err="1">
                <a:solidFill>
                  <a:schemeClr val="bg1"/>
                </a:solidFill>
                <a:latin typeface="Century Gothic" panose="020B0502020202020204" pitchFamily="34" charset="0"/>
              </a:rPr>
              <a:t>prevu</a:t>
            </a:r>
            <a:r>
              <a:rPr lang="en-US" sz="3200" b="1" dirty="0">
                <a:solidFill>
                  <a:schemeClr val="bg1"/>
                </a:solidFill>
                <a:latin typeface="Century Gothic" panose="020B0502020202020204" pitchFamily="34" charset="0"/>
              </a:rPr>
              <a:t> a </a:t>
            </a:r>
            <a:r>
              <a:rPr lang="en-US" sz="3200" b="1" dirty="0" err="1">
                <a:solidFill>
                  <a:schemeClr val="bg1"/>
                </a:solidFill>
                <a:latin typeface="Century Gothic" panose="020B0502020202020204" pitchFamily="34" charset="0"/>
              </a:rPr>
              <a:t>cet</a:t>
            </a:r>
            <a:r>
              <a:rPr lang="en-US" sz="3200" b="1" dirty="0">
                <a:solidFill>
                  <a:schemeClr val="bg1"/>
                </a:solidFill>
                <a:latin typeface="Century Gothic" panose="020B0502020202020204" pitchFamily="34" charset="0"/>
              </a:rPr>
              <a:t> </a:t>
            </a:r>
            <a:r>
              <a:rPr lang="en-US" sz="3200" b="1" dirty="0" err="1">
                <a:solidFill>
                  <a:schemeClr val="bg1"/>
                </a:solidFill>
                <a:latin typeface="Century Gothic" panose="020B0502020202020204" pitchFamily="34" charset="0"/>
              </a:rPr>
              <a:t>effet</a:t>
            </a:r>
            <a:r>
              <a:rPr lang="en-US" sz="3200" b="1" dirty="0">
                <a:solidFill>
                  <a:schemeClr val="bg1"/>
                </a:solidFill>
                <a:latin typeface="Century Gothic" panose="020B0502020202020204" pitchFamily="34" charset="0"/>
              </a:rPr>
              <a:t> </a:t>
            </a:r>
          </a:p>
          <a:p>
            <a:pPr>
              <a:buFont typeface="Wingdings" panose="05000000000000000000" pitchFamily="2" charset="2"/>
              <a:buChar char="q"/>
            </a:pPr>
            <a:r>
              <a:rPr lang="en-US" sz="3200" b="1" dirty="0">
                <a:solidFill>
                  <a:schemeClr val="bg1"/>
                </a:solidFill>
                <a:latin typeface="Century Gothic" panose="020B0502020202020204" pitchFamily="34" charset="0"/>
              </a:rPr>
              <a:t>Consigner les </a:t>
            </a:r>
            <a:r>
              <a:rPr lang="en-US" sz="3200" b="1" dirty="0" err="1">
                <a:solidFill>
                  <a:schemeClr val="bg1"/>
                </a:solidFill>
                <a:latin typeface="Century Gothic" panose="020B0502020202020204" pitchFamily="34" charset="0"/>
              </a:rPr>
              <a:t>donnees</a:t>
            </a:r>
            <a:r>
              <a:rPr lang="en-US" sz="3200" b="1" dirty="0">
                <a:solidFill>
                  <a:schemeClr val="bg1"/>
                </a:solidFill>
                <a:latin typeface="Century Gothic" panose="020B0502020202020204" pitchFamily="34" charset="0"/>
              </a:rPr>
              <a:t> du </a:t>
            </a:r>
            <a:r>
              <a:rPr lang="en-US" sz="3200" b="1" dirty="0" err="1">
                <a:solidFill>
                  <a:schemeClr val="bg1"/>
                </a:solidFill>
                <a:latin typeface="Century Gothic" panose="020B0502020202020204" pitchFamily="34" charset="0"/>
              </a:rPr>
              <a:t>soin</a:t>
            </a:r>
            <a:r>
              <a:rPr lang="en-US" sz="3200" b="1" dirty="0">
                <a:solidFill>
                  <a:schemeClr val="bg1"/>
                </a:solidFill>
                <a:latin typeface="Century Gothic" panose="020B0502020202020204" pitchFamily="34" charset="0"/>
              </a:rPr>
              <a:t> dans le dossier</a:t>
            </a:r>
          </a:p>
          <a:p>
            <a:pPr>
              <a:buFont typeface="Wingdings" panose="05000000000000000000" pitchFamily="2" charset="2"/>
              <a:buChar char="q"/>
            </a:pPr>
            <a:r>
              <a:rPr lang="en-US" sz="3200" b="1" dirty="0" err="1">
                <a:solidFill>
                  <a:schemeClr val="bg1"/>
                </a:solidFill>
                <a:latin typeface="Century Gothic" panose="020B0502020202020204" pitchFamily="34" charset="0"/>
              </a:rPr>
              <a:t>Evaluer</a:t>
            </a:r>
            <a:r>
              <a:rPr lang="en-US" sz="3200" b="1" dirty="0">
                <a:solidFill>
                  <a:schemeClr val="bg1"/>
                </a:solidFill>
                <a:latin typeface="Century Gothic" panose="020B0502020202020204" pitchFamily="34" charset="0"/>
              </a:rPr>
              <a:t> </a:t>
            </a:r>
            <a:r>
              <a:rPr lang="en-US" sz="3200" b="1" dirty="0" err="1">
                <a:solidFill>
                  <a:schemeClr val="bg1"/>
                </a:solidFill>
                <a:latin typeface="Century Gothic" panose="020B0502020202020204" pitchFamily="34" charset="0"/>
              </a:rPr>
              <a:t>s’il</a:t>
            </a:r>
            <a:r>
              <a:rPr lang="en-US" sz="3200" b="1" dirty="0">
                <a:solidFill>
                  <a:schemeClr val="bg1"/>
                </a:solidFill>
                <a:latin typeface="Century Gothic" panose="020B0502020202020204" pitchFamily="34" charset="0"/>
              </a:rPr>
              <a:t> y a amelioration </a:t>
            </a:r>
            <a:r>
              <a:rPr lang="en-US" sz="3200" b="1" dirty="0" err="1">
                <a:solidFill>
                  <a:schemeClr val="bg1"/>
                </a:solidFill>
                <a:latin typeface="Century Gothic" panose="020B0502020202020204" pitchFamily="34" charset="0"/>
              </a:rPr>
              <a:t>selon</a:t>
            </a:r>
            <a:r>
              <a:rPr lang="en-US" sz="3200" b="1" dirty="0">
                <a:solidFill>
                  <a:schemeClr val="bg1"/>
                </a:solidFill>
                <a:latin typeface="Century Gothic" panose="020B0502020202020204" pitchFamily="34" charset="0"/>
              </a:rPr>
              <a:t> les </a:t>
            </a:r>
            <a:r>
              <a:rPr lang="en-US" sz="3200" b="1" dirty="0" err="1">
                <a:solidFill>
                  <a:schemeClr val="bg1"/>
                </a:solidFill>
                <a:latin typeface="Century Gothic" panose="020B0502020202020204" pitchFamily="34" charset="0"/>
              </a:rPr>
              <a:t>signes</a:t>
            </a:r>
            <a:r>
              <a:rPr lang="en-US" sz="3200" b="1" dirty="0">
                <a:solidFill>
                  <a:schemeClr val="bg1"/>
                </a:solidFill>
                <a:latin typeface="Century Gothic" panose="020B0502020202020204" pitchFamily="34" charset="0"/>
              </a:rPr>
              <a:t> </a:t>
            </a:r>
            <a:r>
              <a:rPr lang="en-US" sz="3200" b="1" dirty="0" err="1">
                <a:solidFill>
                  <a:schemeClr val="bg1"/>
                </a:solidFill>
                <a:latin typeface="Century Gothic" panose="020B0502020202020204" pitchFamily="34" charset="0"/>
              </a:rPr>
              <a:t>vitaux</a:t>
            </a:r>
            <a:endParaRPr lang="en-US" sz="3200" b="1" dirty="0">
              <a:solidFill>
                <a:schemeClr val="bg1"/>
              </a:solidFill>
              <a:latin typeface="Century Gothic" panose="020B0502020202020204" pitchFamily="34" charset="0"/>
            </a:endParaRPr>
          </a:p>
          <a:p>
            <a:pPr>
              <a:buFont typeface="Wingdings" panose="05000000000000000000" pitchFamily="2" charset="2"/>
              <a:buChar char="q"/>
            </a:pPr>
            <a:r>
              <a:rPr lang="en-US" sz="3200" b="1" dirty="0">
                <a:solidFill>
                  <a:schemeClr val="bg1"/>
                </a:solidFill>
                <a:latin typeface="Century Gothic" panose="020B0502020202020204" pitchFamily="34" charset="0"/>
              </a:rPr>
              <a:t>Preparer la </a:t>
            </a:r>
            <a:r>
              <a:rPr lang="en-US" sz="3200" b="1" dirty="0" err="1">
                <a:solidFill>
                  <a:schemeClr val="bg1"/>
                </a:solidFill>
                <a:latin typeface="Century Gothic" panose="020B0502020202020204" pitchFamily="34" charset="0"/>
              </a:rPr>
              <a:t>requete</a:t>
            </a:r>
            <a:r>
              <a:rPr lang="en-US" sz="3200" b="1" dirty="0">
                <a:solidFill>
                  <a:schemeClr val="bg1"/>
                </a:solidFill>
                <a:latin typeface="Century Gothic" panose="020B0502020202020204" pitchFamily="34" charset="0"/>
              </a:rPr>
              <a:t> de la </a:t>
            </a:r>
            <a:r>
              <a:rPr lang="en-US" sz="3200" b="1" dirty="0" err="1">
                <a:solidFill>
                  <a:schemeClr val="bg1"/>
                </a:solidFill>
                <a:latin typeface="Century Gothic" panose="020B0502020202020204" pitchFamily="34" charset="0"/>
              </a:rPr>
              <a:t>gazometrie</a:t>
            </a:r>
            <a:r>
              <a:rPr lang="en-US" sz="3200" b="1" dirty="0">
                <a:solidFill>
                  <a:schemeClr val="bg1"/>
                </a:solidFill>
                <a:latin typeface="Century Gothic" panose="020B0502020202020204" pitchFamily="34" charset="0"/>
              </a:rPr>
              <a:t> sanguine </a:t>
            </a:r>
          </a:p>
          <a:p>
            <a:pPr>
              <a:buFont typeface="Wingdings" panose="05000000000000000000" pitchFamily="2" charset="2"/>
              <a:buChar char="q"/>
            </a:pPr>
            <a:endParaRPr lang="en-US" sz="3200" b="1" dirty="0">
              <a:solidFill>
                <a:schemeClr val="bg1"/>
              </a:solidFill>
              <a:latin typeface="Century Gothic" panose="020B0502020202020204" pitchFamily="34" charset="0"/>
            </a:endParaRPr>
          </a:p>
          <a:p>
            <a:pPr>
              <a:buFont typeface="Wingdings" panose="05000000000000000000" pitchFamily="2" charset="2"/>
              <a:buChar char="q"/>
            </a:pPr>
            <a:endParaRPr lang="en-US" sz="3200" b="1" dirty="0">
              <a:solidFill>
                <a:schemeClr val="bg1"/>
              </a:solidFill>
              <a:latin typeface="Century Gothic" panose="020B0502020202020204" pitchFamily="34" charset="0"/>
            </a:endParaRPr>
          </a:p>
          <a:p>
            <a:pPr marL="0" indent="0">
              <a:buNone/>
            </a:pPr>
            <a:endParaRPr lang="fr-FR" sz="32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1515923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23F7123-E925-4A7B-A469-AD12E535BCA5}" type="slidenum">
              <a:rPr lang="en-US" smtClean="0"/>
              <a:pPr>
                <a:defRPr/>
              </a:pPr>
              <a:t>32</a:t>
            </a:fld>
            <a:endParaRPr lang="en-US"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4251" y="1393032"/>
            <a:ext cx="4467077" cy="4286249"/>
          </a:xfrm>
          <a:prstGeom prst="rect">
            <a:avLst/>
          </a:prstGeom>
        </p:spPr>
      </p:pic>
    </p:spTree>
    <p:extLst>
      <p:ext uri="{BB962C8B-B14F-4D97-AF65-F5344CB8AC3E}">
        <p14:creationId xmlns:p14="http://schemas.microsoft.com/office/powerpoint/2010/main" val="32517440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9939" y="1660922"/>
            <a:ext cx="7744421" cy="4873752"/>
          </a:xfrm>
        </p:spPr>
        <p:txBody>
          <a:bodyPr/>
          <a:lstStyle/>
          <a:p>
            <a:pPr algn="l">
              <a:buFont typeface="Wingdings" panose="05000000000000000000" pitchFamily="2" charset="2"/>
              <a:buChar char="v"/>
            </a:pPr>
            <a:endParaRPr lang="fr-FR" sz="1969" dirty="0">
              <a:solidFill>
                <a:schemeClr val="bg1"/>
              </a:solidFill>
            </a:endParaRPr>
          </a:p>
          <a:p>
            <a:pPr algn="l"/>
            <a:endParaRPr lang="fr-FR" dirty="0"/>
          </a:p>
        </p:txBody>
      </p:sp>
      <p:sp>
        <p:nvSpPr>
          <p:cNvPr id="4" name="Slide Number Placeholder 3"/>
          <p:cNvSpPr>
            <a:spLocks noGrp="1"/>
          </p:cNvSpPr>
          <p:nvPr>
            <p:ph type="sldNum" sz="quarter" idx="12"/>
          </p:nvPr>
        </p:nvSpPr>
        <p:spPr/>
        <p:txBody>
          <a:bodyPr/>
          <a:lstStyle/>
          <a:p>
            <a:pPr>
              <a:defRPr/>
            </a:pPr>
            <a:fld id="{D23F7123-E925-4A7B-A469-AD12E535BCA5}" type="slidenum">
              <a:rPr lang="en-US" smtClean="0"/>
              <a:pPr>
                <a:defRPr/>
              </a:pPr>
              <a:t>33</a:t>
            </a:fld>
            <a:endParaRPr lang="en-US"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7828" y="993598"/>
            <a:ext cx="4393406" cy="4587031"/>
          </a:xfrm>
          <a:prstGeom prst="rect">
            <a:avLst/>
          </a:prstGeom>
        </p:spPr>
      </p:pic>
    </p:spTree>
    <p:extLst>
      <p:ext uri="{BB962C8B-B14F-4D97-AF65-F5344CB8AC3E}">
        <p14:creationId xmlns:p14="http://schemas.microsoft.com/office/powerpoint/2010/main" val="5456049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l"/>
            <a:endParaRPr lang="fr-FR" b="1" i="1" dirty="0">
              <a:solidFill>
                <a:schemeClr val="bg1"/>
              </a:solidFill>
            </a:endParaRPr>
          </a:p>
          <a:p>
            <a:pPr algn="l"/>
            <a:endParaRPr lang="fr-FR" b="1" i="1" dirty="0">
              <a:solidFill>
                <a:schemeClr val="bg1"/>
              </a:solidFill>
            </a:endParaRPr>
          </a:p>
          <a:p>
            <a:pPr algn="l"/>
            <a:endParaRPr lang="en-US" dirty="0"/>
          </a:p>
        </p:txBody>
      </p:sp>
      <p:sp>
        <p:nvSpPr>
          <p:cNvPr id="4" name="Slide Number Placeholder 3"/>
          <p:cNvSpPr>
            <a:spLocks noGrp="1"/>
          </p:cNvSpPr>
          <p:nvPr>
            <p:ph type="sldNum" sz="quarter" idx="12"/>
          </p:nvPr>
        </p:nvSpPr>
        <p:spPr/>
        <p:txBody>
          <a:bodyPr/>
          <a:lstStyle/>
          <a:p>
            <a:pPr>
              <a:defRPr/>
            </a:pPr>
            <a:fld id="{D23F7123-E925-4A7B-A469-AD12E535BCA5}" type="slidenum">
              <a:rPr lang="en-US" smtClean="0"/>
              <a:pPr>
                <a:defRPr/>
              </a:pPr>
              <a:t>34</a:t>
            </a:fld>
            <a:endParaRPr lang="en-US"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8770" y="1232855"/>
            <a:ext cx="7072313" cy="4714875"/>
          </a:xfrm>
          <a:prstGeom prst="rect">
            <a:avLst/>
          </a:prstGeom>
        </p:spPr>
      </p:pic>
    </p:spTree>
    <p:extLst>
      <p:ext uri="{BB962C8B-B14F-4D97-AF65-F5344CB8AC3E}">
        <p14:creationId xmlns:p14="http://schemas.microsoft.com/office/powerpoint/2010/main" val="15979961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88221" y="948663"/>
            <a:ext cx="6699246" cy="4462728"/>
          </a:xfrm>
        </p:spPr>
      </p:pic>
      <p:sp>
        <p:nvSpPr>
          <p:cNvPr id="4" name="Espace réservé du numéro de diapositive 3"/>
          <p:cNvSpPr>
            <a:spLocks noGrp="1"/>
          </p:cNvSpPr>
          <p:nvPr>
            <p:ph type="sldNum" sz="quarter" idx="12"/>
          </p:nvPr>
        </p:nvSpPr>
        <p:spPr/>
        <p:txBody>
          <a:bodyPr/>
          <a:lstStyle/>
          <a:p>
            <a:pPr>
              <a:defRPr/>
            </a:pPr>
            <a:fld id="{D23F7123-E925-4A7B-A469-AD12E535BCA5}" type="slidenum">
              <a:rPr lang="en-US" smtClean="0"/>
              <a:pPr>
                <a:defRPr/>
              </a:pPr>
              <a:t>35</a:t>
            </a:fld>
            <a:endParaRPr lang="en-US" dirty="0"/>
          </a:p>
        </p:txBody>
      </p:sp>
    </p:spTree>
    <p:extLst>
      <p:ext uri="{BB962C8B-B14F-4D97-AF65-F5344CB8AC3E}">
        <p14:creationId xmlns:p14="http://schemas.microsoft.com/office/powerpoint/2010/main" val="32828757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6906" y="1660922"/>
            <a:ext cx="3348633" cy="2062758"/>
          </a:xfrm>
        </p:spPr>
      </p:pic>
      <p:sp>
        <p:nvSpPr>
          <p:cNvPr id="4" name="Espace réservé du numéro de diapositive 3"/>
          <p:cNvSpPr>
            <a:spLocks noGrp="1"/>
          </p:cNvSpPr>
          <p:nvPr>
            <p:ph type="sldNum" sz="quarter" idx="12"/>
          </p:nvPr>
        </p:nvSpPr>
        <p:spPr/>
        <p:txBody>
          <a:bodyPr/>
          <a:lstStyle/>
          <a:p>
            <a:pPr>
              <a:defRPr/>
            </a:pPr>
            <a:fld id="{D23F7123-E925-4A7B-A469-AD12E535BCA5}" type="slidenum">
              <a:rPr lang="en-US" smtClean="0"/>
              <a:pPr>
                <a:defRPr/>
              </a:pPr>
              <a:t>36</a:t>
            </a:fld>
            <a:endParaRPr lang="en-US" dirty="0"/>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3782" y="-107156"/>
            <a:ext cx="3348633" cy="3241477"/>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6107" y="2477988"/>
            <a:ext cx="3777258" cy="3777258"/>
          </a:xfrm>
          <a:prstGeom prst="rect">
            <a:avLst/>
          </a:prstGeom>
        </p:spPr>
      </p:pic>
      <p:pic>
        <p:nvPicPr>
          <p:cNvPr id="10" name="Imag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6906" y="3857625"/>
            <a:ext cx="1768078" cy="2256743"/>
          </a:xfrm>
          <a:prstGeom prst="rect">
            <a:avLst/>
          </a:prstGeom>
        </p:spPr>
      </p:pic>
    </p:spTree>
    <p:extLst>
      <p:ext uri="{BB962C8B-B14F-4D97-AF65-F5344CB8AC3E}">
        <p14:creationId xmlns:p14="http://schemas.microsoft.com/office/powerpoint/2010/main" val="33031266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52687" y="482203"/>
            <a:ext cx="7384852" cy="493052"/>
          </a:xfrm>
        </p:spPr>
        <p:txBody>
          <a:bodyPr>
            <a:normAutofit fontScale="90000"/>
          </a:bodyPr>
          <a:lstStyle/>
          <a:p>
            <a:r>
              <a:rPr lang="en-US" dirty="0"/>
              <a:t> VNI: CPAP/BIPAP/</a:t>
            </a:r>
            <a:r>
              <a:rPr lang="en-US" dirty="0" err="1"/>
              <a:t>Analyseur</a:t>
            </a:r>
            <a:r>
              <a:rPr lang="en-US" dirty="0"/>
              <a:t> d’O2</a:t>
            </a:r>
            <a:endParaRPr lang="fr-FR" dirty="0"/>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84797" y="1071562"/>
            <a:ext cx="3513832" cy="2770123"/>
          </a:xfrm>
        </p:spPr>
      </p:pic>
      <p:sp>
        <p:nvSpPr>
          <p:cNvPr id="4" name="Espace réservé du numéro de diapositive 3"/>
          <p:cNvSpPr>
            <a:spLocks noGrp="1"/>
          </p:cNvSpPr>
          <p:nvPr>
            <p:ph type="sldNum" sz="quarter" idx="12"/>
          </p:nvPr>
        </p:nvSpPr>
        <p:spPr/>
        <p:txBody>
          <a:bodyPr/>
          <a:lstStyle/>
          <a:p>
            <a:pPr>
              <a:defRPr/>
            </a:pPr>
            <a:fld id="{D23F7123-E925-4A7B-A469-AD12E535BCA5}" type="slidenum">
              <a:rPr lang="en-US" smtClean="0"/>
              <a:pPr>
                <a:defRPr/>
              </a:pPr>
              <a:t>37</a:t>
            </a:fld>
            <a:endParaRPr lang="en-US" dirty="0"/>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4797" y="3937992"/>
            <a:ext cx="3780281" cy="2290465"/>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3156" y="1071563"/>
            <a:ext cx="4138910" cy="4138910"/>
          </a:xfrm>
          <a:prstGeom prst="rect">
            <a:avLst/>
          </a:prstGeom>
        </p:spPr>
      </p:pic>
    </p:spTree>
    <p:extLst>
      <p:ext uri="{BB962C8B-B14F-4D97-AF65-F5344CB8AC3E}">
        <p14:creationId xmlns:p14="http://schemas.microsoft.com/office/powerpoint/2010/main" val="5940635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63515" y="524424"/>
            <a:ext cx="5530835" cy="5369171"/>
          </a:xfrm>
        </p:spPr>
      </p:pic>
      <p:sp>
        <p:nvSpPr>
          <p:cNvPr id="4" name="Espace réservé du numéro de diapositive 3"/>
          <p:cNvSpPr>
            <a:spLocks noGrp="1"/>
          </p:cNvSpPr>
          <p:nvPr>
            <p:ph type="sldNum" sz="quarter" idx="12"/>
          </p:nvPr>
        </p:nvSpPr>
        <p:spPr/>
        <p:txBody>
          <a:bodyPr/>
          <a:lstStyle/>
          <a:p>
            <a:pPr>
              <a:defRPr/>
            </a:pPr>
            <a:fld id="{D23F7123-E925-4A7B-A469-AD12E535BCA5}" type="slidenum">
              <a:rPr lang="en-US" smtClean="0"/>
              <a:pPr>
                <a:defRPr/>
              </a:pPr>
              <a:t>38</a:t>
            </a:fld>
            <a:endParaRPr lang="en-US" dirty="0"/>
          </a:p>
        </p:txBody>
      </p:sp>
    </p:spTree>
    <p:extLst>
      <p:ext uri="{BB962C8B-B14F-4D97-AF65-F5344CB8AC3E}">
        <p14:creationId xmlns:p14="http://schemas.microsoft.com/office/powerpoint/2010/main" val="11056906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52687" y="482203"/>
            <a:ext cx="7384852" cy="589359"/>
          </a:xfrm>
        </p:spPr>
        <p:txBody>
          <a:bodyPr>
            <a:normAutofit/>
          </a:bodyPr>
          <a:lstStyle/>
          <a:p>
            <a:r>
              <a:rPr lang="en-US" dirty="0"/>
              <a:t>HFNC</a:t>
            </a:r>
            <a:endParaRPr lang="fr-FR" dirty="0"/>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27735" y="1109900"/>
            <a:ext cx="7274526" cy="5036205"/>
          </a:xfrm>
        </p:spPr>
      </p:pic>
      <p:sp>
        <p:nvSpPr>
          <p:cNvPr id="4" name="Espace réservé du numéro de diapositive 3"/>
          <p:cNvSpPr>
            <a:spLocks noGrp="1"/>
          </p:cNvSpPr>
          <p:nvPr>
            <p:ph type="sldNum" sz="quarter" idx="12"/>
          </p:nvPr>
        </p:nvSpPr>
        <p:spPr/>
        <p:txBody>
          <a:bodyPr/>
          <a:lstStyle/>
          <a:p>
            <a:pPr>
              <a:defRPr/>
            </a:pPr>
            <a:fld id="{D23F7123-E925-4A7B-A469-AD12E535BCA5}" type="slidenum">
              <a:rPr lang="en-US" smtClean="0"/>
              <a:pPr>
                <a:defRPr/>
              </a:pPr>
              <a:t>39</a:t>
            </a:fld>
            <a:endParaRPr lang="en-US" dirty="0"/>
          </a:p>
        </p:txBody>
      </p:sp>
    </p:spTree>
    <p:extLst>
      <p:ext uri="{BB962C8B-B14F-4D97-AF65-F5344CB8AC3E}">
        <p14:creationId xmlns:p14="http://schemas.microsoft.com/office/powerpoint/2010/main" val="3047934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2687" y="267891"/>
            <a:ext cx="7384852" cy="535781"/>
          </a:xfrm>
        </p:spPr>
        <p:txBody>
          <a:bodyPr>
            <a:normAutofit fontScale="90000"/>
          </a:bodyPr>
          <a:lstStyle/>
          <a:p>
            <a:pPr algn="ctr"/>
            <a:r>
              <a:rPr lang="en-US" sz="4400" dirty="0">
                <a:solidFill>
                  <a:srgbClr val="FF0000"/>
                </a:solidFill>
                <a:latin typeface="Arial Black" panose="020B0A04020102020204" pitchFamily="34" charset="0"/>
              </a:rPr>
              <a:t>Generalites</a:t>
            </a:r>
            <a:r>
              <a:rPr lang="en-US" dirty="0">
                <a:latin typeface="Arial Black" panose="020B0A04020102020204" pitchFamily="34" charset="0"/>
              </a:rPr>
              <a:t> </a:t>
            </a:r>
            <a:endParaRPr lang="fr-FR" dirty="0">
              <a:latin typeface="Arial Black" panose="020B0A04020102020204" pitchFamily="34" charset="0"/>
            </a:endParaRPr>
          </a:p>
        </p:txBody>
      </p:sp>
      <p:sp>
        <p:nvSpPr>
          <p:cNvPr id="3" name="Content Placeholder 2"/>
          <p:cNvSpPr>
            <a:spLocks noGrp="1"/>
          </p:cNvSpPr>
          <p:nvPr>
            <p:ph idx="1"/>
          </p:nvPr>
        </p:nvSpPr>
        <p:spPr>
          <a:xfrm>
            <a:off x="537882" y="803672"/>
            <a:ext cx="11268636" cy="6054328"/>
          </a:xfrm>
        </p:spPr>
        <p:txBody>
          <a:bodyPr>
            <a:normAutofit/>
          </a:bodyPr>
          <a:lstStyle/>
          <a:p>
            <a:pPr marL="0" indent="0">
              <a:buNone/>
            </a:pPr>
            <a:endParaRPr lang="fr-FR" sz="3094" b="1" dirty="0">
              <a:solidFill>
                <a:schemeClr val="bg1"/>
              </a:solidFill>
              <a:latin typeface="Century Gothic" panose="020B0502020202020204" pitchFamily="34" charset="0"/>
            </a:endParaRPr>
          </a:p>
          <a:p>
            <a:pPr marL="0" indent="0">
              <a:buNone/>
            </a:pPr>
            <a:r>
              <a:rPr lang="fr-FR" sz="3600" b="1" dirty="0">
                <a:solidFill>
                  <a:schemeClr val="bg1"/>
                </a:solidFill>
                <a:latin typeface="Century Gothic" panose="020B0502020202020204" pitchFamily="34" charset="0"/>
              </a:rPr>
              <a:t>L’air que nous respirons contient les gaz suivants : Azote 78%; Oxygène 21% et autres gaz (vapeur d’eau, méthane, ozone, gaz carbonique): 1% </a:t>
            </a:r>
          </a:p>
          <a:p>
            <a:pPr marL="0" indent="0">
              <a:buNone/>
            </a:pPr>
            <a:endParaRPr lang="fr-FR" sz="3600" b="1" dirty="0">
              <a:solidFill>
                <a:schemeClr val="bg1"/>
              </a:solidFill>
              <a:latin typeface="Century Gothic" panose="020B0502020202020204" pitchFamily="34" charset="0"/>
            </a:endParaRPr>
          </a:p>
          <a:p>
            <a:pPr marL="0" indent="0">
              <a:buNone/>
            </a:pPr>
            <a:r>
              <a:rPr lang="fr-FR" sz="3600" b="1" dirty="0">
                <a:solidFill>
                  <a:schemeClr val="bg1"/>
                </a:solidFill>
                <a:latin typeface="Century Gothic" panose="020B0502020202020204" pitchFamily="34" charset="0"/>
              </a:rPr>
              <a:t>L’Oxygénothérapie: Administration d’oxygène a une concentration supérieure à 21%.</a:t>
            </a:r>
          </a:p>
          <a:p>
            <a:pPr marL="0" indent="0">
              <a:buNone/>
            </a:pPr>
            <a:endParaRPr lang="fr-FR" sz="3600" b="1" dirty="0">
              <a:solidFill>
                <a:schemeClr val="bg1"/>
              </a:solidFill>
              <a:latin typeface="Century Gothic" panose="020B0502020202020204" pitchFamily="34" charset="0"/>
            </a:endParaRPr>
          </a:p>
          <a:p>
            <a:pPr marL="0" indent="0">
              <a:buNone/>
            </a:pPr>
            <a:endParaRPr lang="en-US" b="1" dirty="0">
              <a:solidFill>
                <a:schemeClr val="bg1"/>
              </a:solidFill>
              <a:latin typeface="Arial Black" panose="020B0A04020102020204" pitchFamily="34" charset="0"/>
            </a:endParaRPr>
          </a:p>
        </p:txBody>
      </p:sp>
      <p:sp>
        <p:nvSpPr>
          <p:cNvPr id="4" name="Slide Number Placeholder 3"/>
          <p:cNvSpPr>
            <a:spLocks noGrp="1"/>
          </p:cNvSpPr>
          <p:nvPr>
            <p:ph type="sldNum" sz="quarter" idx="12"/>
          </p:nvPr>
        </p:nvSpPr>
        <p:spPr/>
        <p:txBody>
          <a:bodyPr/>
          <a:lstStyle/>
          <a:p>
            <a:pPr>
              <a:defRPr/>
            </a:pPr>
            <a:fld id="{D23F7123-E925-4A7B-A469-AD12E535BCA5}" type="slidenum">
              <a:rPr lang="en-US" smtClean="0"/>
              <a:pPr>
                <a:defRPr/>
              </a:pPr>
              <a:t>4</a:t>
            </a:fld>
            <a:endParaRPr lang="en-US" dirty="0"/>
          </a:p>
        </p:txBody>
      </p:sp>
    </p:spTree>
    <p:extLst>
      <p:ext uri="{BB962C8B-B14F-4D97-AF65-F5344CB8AC3E}">
        <p14:creationId xmlns:p14="http://schemas.microsoft.com/office/powerpoint/2010/main" val="3075611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3"/>
                                        </p:tgtEl>
                                        <p:attrNameLst>
                                          <p:attrName>style.color</p:attrName>
                                        </p:attrNameLst>
                                      </p:cBhvr>
                                      <p:by>
                                        <p:hsl h="0" s="-12549" l="-25098"/>
                                      </p:by>
                                    </p:animClr>
                                    <p:animClr clrSpc="hsl" dir="cw">
                                      <p:cBhvr>
                                        <p:cTn id="7" dur="500" fill="hold"/>
                                        <p:tgtEl>
                                          <p:spTgt spid="3"/>
                                        </p:tgtEl>
                                        <p:attrNameLst>
                                          <p:attrName>fillcolor</p:attrName>
                                        </p:attrNameLst>
                                      </p:cBhvr>
                                      <p:by>
                                        <p:hsl h="0" s="-12549" l="-25098"/>
                                      </p:by>
                                    </p:animClr>
                                    <p:animClr clrSpc="hsl" dir="cw">
                                      <p:cBhvr>
                                        <p:cTn id="8" dur="500" fill="hold"/>
                                        <p:tgtEl>
                                          <p:spTgt spid="3"/>
                                        </p:tgtEl>
                                        <p:attrNameLst>
                                          <p:attrName>stroke.color</p:attrName>
                                        </p:attrNameLst>
                                      </p:cBhvr>
                                      <p:by>
                                        <p:hsl h="0" s="-12549" l="-25098"/>
                                      </p:by>
                                    </p:animClr>
                                    <p:set>
                                      <p:cBhvr>
                                        <p:cTn id="9" dur="500"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81200" y="1232297"/>
            <a:ext cx="7467600" cy="4714875"/>
          </a:xfrm>
        </p:spPr>
        <p:txBody>
          <a:bodyPr/>
          <a:lstStyle/>
          <a:p>
            <a:pPr marL="0" indent="0">
              <a:buNone/>
            </a:pPr>
            <a:endParaRPr lang="en-US" dirty="0"/>
          </a:p>
          <a:p>
            <a:pPr marL="0" indent="0">
              <a:buNone/>
            </a:pPr>
            <a:endParaRPr lang="fr-FR" dirty="0"/>
          </a:p>
        </p:txBody>
      </p:sp>
      <p:sp>
        <p:nvSpPr>
          <p:cNvPr id="4" name="Espace réservé du numéro de diapositive 3"/>
          <p:cNvSpPr>
            <a:spLocks noGrp="1"/>
          </p:cNvSpPr>
          <p:nvPr>
            <p:ph type="sldNum" sz="quarter" idx="12"/>
          </p:nvPr>
        </p:nvSpPr>
        <p:spPr/>
        <p:txBody>
          <a:bodyPr/>
          <a:lstStyle/>
          <a:p>
            <a:pPr>
              <a:defRPr/>
            </a:pPr>
            <a:fld id="{D23F7123-E925-4A7B-A469-AD12E535BCA5}" type="slidenum">
              <a:rPr lang="en-US" smtClean="0"/>
              <a:pPr>
                <a:defRPr/>
              </a:pPr>
              <a:t>40</a:t>
            </a:fld>
            <a:endParaRPr lang="en-US" dirty="0"/>
          </a:p>
        </p:txBody>
      </p:sp>
      <p:graphicFrame>
        <p:nvGraphicFramePr>
          <p:cNvPr id="7" name="Tableau 6"/>
          <p:cNvGraphicFramePr>
            <a:graphicFrameLocks noGrp="1"/>
          </p:cNvGraphicFramePr>
          <p:nvPr/>
        </p:nvGraphicFramePr>
        <p:xfrm>
          <a:off x="1981200" y="1578772"/>
          <a:ext cx="7467600" cy="4529133"/>
        </p:xfrm>
        <a:graphic>
          <a:graphicData uri="http://schemas.openxmlformats.org/drawingml/2006/table">
            <a:tbl>
              <a:tblPr firstRow="1" bandRow="1">
                <a:tableStyleId>{5C22544A-7EE6-4342-B048-85BDC9FD1C3A}</a:tableStyleId>
              </a:tblPr>
              <a:tblGrid>
                <a:gridCol w="2489200">
                  <a:extLst>
                    <a:ext uri="{9D8B030D-6E8A-4147-A177-3AD203B41FA5}">
                      <a16:colId xmlns:a16="http://schemas.microsoft.com/office/drawing/2014/main" val="20000"/>
                    </a:ext>
                  </a:extLst>
                </a:gridCol>
                <a:gridCol w="2489200">
                  <a:extLst>
                    <a:ext uri="{9D8B030D-6E8A-4147-A177-3AD203B41FA5}">
                      <a16:colId xmlns:a16="http://schemas.microsoft.com/office/drawing/2014/main" val="20001"/>
                    </a:ext>
                  </a:extLst>
                </a:gridCol>
                <a:gridCol w="2489200">
                  <a:extLst>
                    <a:ext uri="{9D8B030D-6E8A-4147-A177-3AD203B41FA5}">
                      <a16:colId xmlns:a16="http://schemas.microsoft.com/office/drawing/2014/main" val="20002"/>
                    </a:ext>
                  </a:extLst>
                </a:gridCol>
              </a:tblGrid>
              <a:tr h="647019">
                <a:tc>
                  <a:txBody>
                    <a:bodyPr/>
                    <a:lstStyle/>
                    <a:p>
                      <a:pPr algn="ctr"/>
                      <a:r>
                        <a:rPr lang="en-US" sz="2800" dirty="0">
                          <a:solidFill>
                            <a:srgbClr val="FF0000"/>
                          </a:solidFill>
                          <a:latin typeface="Arial Black" panose="020B0A04020102020204" pitchFamily="34" charset="0"/>
                        </a:rPr>
                        <a:t>Type</a:t>
                      </a:r>
                      <a:endParaRPr lang="fr-FR" sz="2800" dirty="0">
                        <a:solidFill>
                          <a:srgbClr val="FF0000"/>
                        </a:solidFill>
                        <a:latin typeface="Arial Black" panose="020B0A04020102020204" pitchFamily="34" charset="0"/>
                      </a:endParaRPr>
                    </a:p>
                  </a:txBody>
                  <a:tcPr marL="64294" marR="64294" marT="32147" marB="32147"/>
                </a:tc>
                <a:tc>
                  <a:txBody>
                    <a:bodyPr/>
                    <a:lstStyle/>
                    <a:p>
                      <a:pPr algn="ctr"/>
                      <a:r>
                        <a:rPr lang="en-US" sz="2800" dirty="0" err="1">
                          <a:solidFill>
                            <a:srgbClr val="FF0000"/>
                          </a:solidFill>
                          <a:latin typeface="Arial Black" panose="020B0A04020102020204" pitchFamily="34" charset="0"/>
                        </a:rPr>
                        <a:t>Poids</a:t>
                      </a:r>
                      <a:endParaRPr lang="fr-FR" sz="2800" dirty="0">
                        <a:solidFill>
                          <a:srgbClr val="FF0000"/>
                        </a:solidFill>
                        <a:latin typeface="Arial Black" panose="020B0A04020102020204" pitchFamily="34" charset="0"/>
                      </a:endParaRPr>
                    </a:p>
                  </a:txBody>
                  <a:tcPr marL="64294" marR="64294" marT="32147" marB="32147"/>
                </a:tc>
                <a:tc>
                  <a:txBody>
                    <a:bodyPr/>
                    <a:lstStyle/>
                    <a:p>
                      <a:pPr algn="ctr"/>
                      <a:r>
                        <a:rPr lang="en-US" sz="2800" dirty="0" err="1">
                          <a:solidFill>
                            <a:srgbClr val="FF0000"/>
                          </a:solidFill>
                          <a:latin typeface="Arial Black" panose="020B0A04020102020204" pitchFamily="34" charset="0"/>
                        </a:rPr>
                        <a:t>Capacité</a:t>
                      </a:r>
                      <a:endParaRPr lang="fr-FR" sz="2800" dirty="0">
                        <a:solidFill>
                          <a:srgbClr val="FF0000"/>
                        </a:solidFill>
                        <a:latin typeface="Arial Black" panose="020B0A04020102020204" pitchFamily="34" charset="0"/>
                      </a:endParaRPr>
                    </a:p>
                  </a:txBody>
                  <a:tcPr marL="64294" marR="64294" marT="32147" marB="32147"/>
                </a:tc>
                <a:extLst>
                  <a:ext uri="{0D108BD9-81ED-4DB2-BD59-A6C34878D82A}">
                    <a16:rowId xmlns:a16="http://schemas.microsoft.com/office/drawing/2014/main" val="10000"/>
                  </a:ext>
                </a:extLst>
              </a:tr>
              <a:tr h="647019">
                <a:tc>
                  <a:txBody>
                    <a:bodyPr/>
                    <a:lstStyle/>
                    <a:p>
                      <a:pPr algn="ctr"/>
                      <a:r>
                        <a:rPr lang="en-US" sz="2800" dirty="0">
                          <a:solidFill>
                            <a:srgbClr val="00B0F0"/>
                          </a:solidFill>
                          <a:latin typeface="Arial Black" panose="020B0A04020102020204" pitchFamily="34" charset="0"/>
                        </a:rPr>
                        <a:t>B02</a:t>
                      </a:r>
                      <a:endParaRPr lang="fr-FR" sz="2800" dirty="0">
                        <a:solidFill>
                          <a:srgbClr val="00B0F0"/>
                        </a:solidFill>
                        <a:latin typeface="Arial Black" panose="020B0A04020102020204" pitchFamily="34" charset="0"/>
                      </a:endParaRPr>
                    </a:p>
                  </a:txBody>
                  <a:tcPr marL="64294" marR="64294" marT="32147" marB="32147"/>
                </a:tc>
                <a:tc>
                  <a:txBody>
                    <a:bodyPr/>
                    <a:lstStyle/>
                    <a:p>
                      <a:pPr algn="ctr"/>
                      <a:r>
                        <a:rPr lang="en-US" sz="2800" dirty="0">
                          <a:solidFill>
                            <a:srgbClr val="00B0F0"/>
                          </a:solidFill>
                          <a:latin typeface="Arial Black" panose="020B0A04020102020204" pitchFamily="34" charset="0"/>
                        </a:rPr>
                        <a:t>Petit</a:t>
                      </a:r>
                      <a:endParaRPr lang="fr-FR" sz="2800" dirty="0">
                        <a:solidFill>
                          <a:srgbClr val="00B0F0"/>
                        </a:solidFill>
                        <a:latin typeface="Arial Black" panose="020B0A04020102020204" pitchFamily="34" charset="0"/>
                      </a:endParaRPr>
                    </a:p>
                  </a:txBody>
                  <a:tcPr marL="64294" marR="64294" marT="32147" marB="32147"/>
                </a:tc>
                <a:tc>
                  <a:txBody>
                    <a:bodyPr/>
                    <a:lstStyle/>
                    <a:p>
                      <a:pPr algn="ctr"/>
                      <a:r>
                        <a:rPr lang="en-US" sz="2800" baseline="0" dirty="0">
                          <a:solidFill>
                            <a:srgbClr val="00B0F0"/>
                          </a:solidFill>
                          <a:latin typeface="Arial Black" panose="020B0A04020102020204" pitchFamily="34" charset="0"/>
                        </a:rPr>
                        <a:t>2 L</a:t>
                      </a:r>
                      <a:endParaRPr lang="fr-FR" sz="2800" dirty="0">
                        <a:solidFill>
                          <a:srgbClr val="00B0F0"/>
                        </a:solidFill>
                        <a:latin typeface="Arial Black" panose="020B0A04020102020204" pitchFamily="34" charset="0"/>
                      </a:endParaRPr>
                    </a:p>
                  </a:txBody>
                  <a:tcPr marL="64294" marR="64294" marT="32147" marB="32147"/>
                </a:tc>
                <a:extLst>
                  <a:ext uri="{0D108BD9-81ED-4DB2-BD59-A6C34878D82A}">
                    <a16:rowId xmlns:a16="http://schemas.microsoft.com/office/drawing/2014/main" val="10001"/>
                  </a:ext>
                </a:extLst>
              </a:tr>
              <a:tr h="647019">
                <a:tc>
                  <a:txBody>
                    <a:bodyPr/>
                    <a:lstStyle/>
                    <a:p>
                      <a:pPr algn="ctr"/>
                      <a:r>
                        <a:rPr lang="en-US" sz="2800" dirty="0">
                          <a:solidFill>
                            <a:srgbClr val="FF33CC"/>
                          </a:solidFill>
                          <a:latin typeface="Arial Black" panose="020B0A04020102020204" pitchFamily="34" charset="0"/>
                        </a:rPr>
                        <a:t>D</a:t>
                      </a:r>
                      <a:endParaRPr lang="fr-FR" sz="2800" dirty="0">
                        <a:solidFill>
                          <a:srgbClr val="FF33CC"/>
                        </a:solidFill>
                        <a:latin typeface="Arial Black" panose="020B0A04020102020204" pitchFamily="34" charset="0"/>
                      </a:endParaRPr>
                    </a:p>
                  </a:txBody>
                  <a:tcPr marL="64294" marR="64294" marT="32147" marB="32147"/>
                </a:tc>
                <a:tc>
                  <a:txBody>
                    <a:bodyPr/>
                    <a:lstStyle/>
                    <a:p>
                      <a:pPr algn="ctr"/>
                      <a:r>
                        <a:rPr lang="en-US" sz="2800" dirty="0">
                          <a:solidFill>
                            <a:srgbClr val="FF33CC"/>
                          </a:solidFill>
                          <a:latin typeface="Arial Black" panose="020B0A04020102020204" pitchFamily="34" charset="0"/>
                        </a:rPr>
                        <a:t>2,4 Kg</a:t>
                      </a:r>
                      <a:endParaRPr lang="fr-FR" sz="2800" dirty="0">
                        <a:solidFill>
                          <a:srgbClr val="FF33CC"/>
                        </a:solidFill>
                        <a:latin typeface="Arial Black" panose="020B0A04020102020204" pitchFamily="34" charset="0"/>
                      </a:endParaRPr>
                    </a:p>
                  </a:txBody>
                  <a:tcPr marL="64294" marR="64294" marT="32147" marB="32147"/>
                </a:tc>
                <a:tc>
                  <a:txBody>
                    <a:bodyPr/>
                    <a:lstStyle/>
                    <a:p>
                      <a:pPr algn="ctr"/>
                      <a:r>
                        <a:rPr lang="en-US" sz="2800" dirty="0">
                          <a:solidFill>
                            <a:srgbClr val="FF33CC"/>
                          </a:solidFill>
                          <a:latin typeface="Arial Black" panose="020B0A04020102020204" pitchFamily="34" charset="0"/>
                        </a:rPr>
                        <a:t>2,12 L</a:t>
                      </a:r>
                      <a:endParaRPr lang="fr-FR" sz="2800" dirty="0">
                        <a:solidFill>
                          <a:srgbClr val="FF33CC"/>
                        </a:solidFill>
                        <a:latin typeface="Arial Black" panose="020B0A04020102020204" pitchFamily="34" charset="0"/>
                      </a:endParaRPr>
                    </a:p>
                  </a:txBody>
                  <a:tcPr marL="64294" marR="64294" marT="32147" marB="32147"/>
                </a:tc>
                <a:extLst>
                  <a:ext uri="{0D108BD9-81ED-4DB2-BD59-A6C34878D82A}">
                    <a16:rowId xmlns:a16="http://schemas.microsoft.com/office/drawing/2014/main" val="10002"/>
                  </a:ext>
                </a:extLst>
              </a:tr>
              <a:tr h="647019">
                <a:tc>
                  <a:txBody>
                    <a:bodyPr/>
                    <a:lstStyle/>
                    <a:p>
                      <a:pPr algn="ctr"/>
                      <a:r>
                        <a:rPr lang="en-US" sz="2800" dirty="0">
                          <a:solidFill>
                            <a:srgbClr val="0070C0"/>
                          </a:solidFill>
                          <a:latin typeface="Arial Black" panose="020B0A04020102020204" pitchFamily="34" charset="0"/>
                        </a:rPr>
                        <a:t>E</a:t>
                      </a:r>
                      <a:endParaRPr lang="fr-FR" sz="2800" dirty="0">
                        <a:solidFill>
                          <a:srgbClr val="0070C0"/>
                        </a:solidFill>
                        <a:latin typeface="Arial Black" panose="020B0A04020102020204" pitchFamily="34" charset="0"/>
                      </a:endParaRPr>
                    </a:p>
                  </a:txBody>
                  <a:tcPr marL="64294" marR="64294" marT="32147" marB="32147"/>
                </a:tc>
                <a:tc>
                  <a:txBody>
                    <a:bodyPr/>
                    <a:lstStyle/>
                    <a:p>
                      <a:pPr algn="ctr"/>
                      <a:r>
                        <a:rPr lang="en-US" sz="2800" dirty="0">
                          <a:solidFill>
                            <a:srgbClr val="0070C0"/>
                          </a:solidFill>
                          <a:latin typeface="Arial Black" panose="020B0A04020102020204" pitchFamily="34" charset="0"/>
                        </a:rPr>
                        <a:t>3,5 Kg</a:t>
                      </a:r>
                      <a:endParaRPr lang="fr-FR" sz="2800" dirty="0">
                        <a:solidFill>
                          <a:srgbClr val="0070C0"/>
                        </a:solidFill>
                        <a:latin typeface="Arial Black" panose="020B0A04020102020204" pitchFamily="34" charset="0"/>
                      </a:endParaRPr>
                    </a:p>
                  </a:txBody>
                  <a:tcPr marL="64294" marR="64294" marT="32147" marB="32147"/>
                </a:tc>
                <a:tc>
                  <a:txBody>
                    <a:bodyPr/>
                    <a:lstStyle/>
                    <a:p>
                      <a:pPr algn="ctr"/>
                      <a:r>
                        <a:rPr lang="en-US" sz="2800" dirty="0">
                          <a:solidFill>
                            <a:srgbClr val="0070C0"/>
                          </a:solidFill>
                          <a:latin typeface="Arial Black" panose="020B0A04020102020204" pitchFamily="34" charset="0"/>
                        </a:rPr>
                        <a:t>3,4 L</a:t>
                      </a:r>
                      <a:endParaRPr lang="fr-FR" sz="2800" dirty="0">
                        <a:solidFill>
                          <a:srgbClr val="0070C0"/>
                        </a:solidFill>
                        <a:latin typeface="Arial Black" panose="020B0A04020102020204" pitchFamily="34" charset="0"/>
                      </a:endParaRPr>
                    </a:p>
                  </a:txBody>
                  <a:tcPr marL="64294" marR="64294" marT="32147" marB="32147"/>
                </a:tc>
                <a:extLst>
                  <a:ext uri="{0D108BD9-81ED-4DB2-BD59-A6C34878D82A}">
                    <a16:rowId xmlns:a16="http://schemas.microsoft.com/office/drawing/2014/main" val="10003"/>
                  </a:ext>
                </a:extLst>
              </a:tr>
              <a:tr h="647019">
                <a:tc>
                  <a:txBody>
                    <a:bodyPr/>
                    <a:lstStyle/>
                    <a:p>
                      <a:pPr algn="ctr"/>
                      <a:r>
                        <a:rPr lang="en-US" sz="2800" dirty="0">
                          <a:solidFill>
                            <a:srgbClr val="C00000"/>
                          </a:solidFill>
                          <a:latin typeface="Arial Black" panose="020B0A04020102020204" pitchFamily="34" charset="0"/>
                        </a:rPr>
                        <a:t>B05</a:t>
                      </a:r>
                      <a:endParaRPr lang="fr-FR" sz="2800" dirty="0">
                        <a:solidFill>
                          <a:srgbClr val="C00000"/>
                        </a:solidFill>
                        <a:latin typeface="Arial Black" panose="020B0A04020102020204" pitchFamily="34" charset="0"/>
                      </a:endParaRPr>
                    </a:p>
                  </a:txBody>
                  <a:tcPr marL="64294" marR="64294" marT="32147" marB="32147"/>
                </a:tc>
                <a:tc>
                  <a:txBody>
                    <a:bodyPr/>
                    <a:lstStyle/>
                    <a:p>
                      <a:pPr algn="ctr"/>
                      <a:r>
                        <a:rPr lang="en-US" sz="2800" dirty="0">
                          <a:solidFill>
                            <a:srgbClr val="C00000"/>
                          </a:solidFill>
                          <a:latin typeface="Arial Black" panose="020B0A04020102020204" pitchFamily="34" charset="0"/>
                        </a:rPr>
                        <a:t>-</a:t>
                      </a:r>
                      <a:endParaRPr lang="fr-FR" sz="2800" dirty="0">
                        <a:solidFill>
                          <a:srgbClr val="C00000"/>
                        </a:solidFill>
                        <a:latin typeface="Arial Black" panose="020B0A04020102020204" pitchFamily="34" charset="0"/>
                      </a:endParaRPr>
                    </a:p>
                  </a:txBody>
                  <a:tcPr marL="64294" marR="64294" marT="32147" marB="32147"/>
                </a:tc>
                <a:tc>
                  <a:txBody>
                    <a:bodyPr/>
                    <a:lstStyle/>
                    <a:p>
                      <a:pPr algn="ctr"/>
                      <a:r>
                        <a:rPr lang="en-US" sz="2800" dirty="0">
                          <a:solidFill>
                            <a:srgbClr val="C00000"/>
                          </a:solidFill>
                          <a:latin typeface="Arial Black" panose="020B0A04020102020204" pitchFamily="34" charset="0"/>
                        </a:rPr>
                        <a:t>5 L</a:t>
                      </a:r>
                      <a:endParaRPr lang="fr-FR" sz="2800" dirty="0">
                        <a:solidFill>
                          <a:srgbClr val="C00000"/>
                        </a:solidFill>
                        <a:latin typeface="Arial Black" panose="020B0A04020102020204" pitchFamily="34" charset="0"/>
                      </a:endParaRPr>
                    </a:p>
                  </a:txBody>
                  <a:tcPr marL="64294" marR="64294" marT="32147" marB="32147"/>
                </a:tc>
                <a:extLst>
                  <a:ext uri="{0D108BD9-81ED-4DB2-BD59-A6C34878D82A}">
                    <a16:rowId xmlns:a16="http://schemas.microsoft.com/office/drawing/2014/main" val="10004"/>
                  </a:ext>
                </a:extLst>
              </a:tr>
              <a:tr h="647019">
                <a:tc>
                  <a:txBody>
                    <a:bodyPr/>
                    <a:lstStyle/>
                    <a:p>
                      <a:pPr algn="ctr"/>
                      <a:r>
                        <a:rPr lang="en-US" sz="2800" dirty="0">
                          <a:solidFill>
                            <a:srgbClr val="00B050"/>
                          </a:solidFill>
                          <a:latin typeface="Arial Black" panose="020B0A04020102020204" pitchFamily="34" charset="0"/>
                        </a:rPr>
                        <a:t>B15</a:t>
                      </a:r>
                      <a:endParaRPr lang="fr-FR" sz="2800" dirty="0">
                        <a:solidFill>
                          <a:srgbClr val="00B050"/>
                        </a:solidFill>
                        <a:latin typeface="Arial Black" panose="020B0A04020102020204" pitchFamily="34" charset="0"/>
                      </a:endParaRPr>
                    </a:p>
                  </a:txBody>
                  <a:tcPr marL="64294" marR="64294" marT="32147" marB="32147"/>
                </a:tc>
                <a:tc>
                  <a:txBody>
                    <a:bodyPr/>
                    <a:lstStyle/>
                    <a:p>
                      <a:pPr algn="ctr"/>
                      <a:r>
                        <a:rPr lang="en-US" sz="2800" dirty="0">
                          <a:solidFill>
                            <a:srgbClr val="00B050"/>
                          </a:solidFill>
                          <a:latin typeface="Arial Black" panose="020B0A04020102020204" pitchFamily="34" charset="0"/>
                        </a:rPr>
                        <a:t>-</a:t>
                      </a:r>
                      <a:endParaRPr lang="fr-FR" sz="2800" dirty="0">
                        <a:solidFill>
                          <a:srgbClr val="00B050"/>
                        </a:solidFill>
                        <a:latin typeface="Arial Black" panose="020B0A04020102020204" pitchFamily="34" charset="0"/>
                      </a:endParaRPr>
                    </a:p>
                  </a:txBody>
                  <a:tcPr marL="64294" marR="64294" marT="32147" marB="32147"/>
                </a:tc>
                <a:tc>
                  <a:txBody>
                    <a:bodyPr/>
                    <a:lstStyle/>
                    <a:p>
                      <a:pPr algn="ctr"/>
                      <a:r>
                        <a:rPr lang="en-US" sz="2800" dirty="0">
                          <a:solidFill>
                            <a:srgbClr val="00B050"/>
                          </a:solidFill>
                          <a:latin typeface="Arial Black" panose="020B0A04020102020204" pitchFamily="34" charset="0"/>
                        </a:rPr>
                        <a:t>15 L</a:t>
                      </a:r>
                      <a:endParaRPr lang="fr-FR" sz="2800" dirty="0">
                        <a:solidFill>
                          <a:srgbClr val="00B050"/>
                        </a:solidFill>
                        <a:latin typeface="Arial Black" panose="020B0A04020102020204" pitchFamily="34" charset="0"/>
                      </a:endParaRPr>
                    </a:p>
                  </a:txBody>
                  <a:tcPr marL="64294" marR="64294" marT="32147" marB="32147"/>
                </a:tc>
                <a:extLst>
                  <a:ext uri="{0D108BD9-81ED-4DB2-BD59-A6C34878D82A}">
                    <a16:rowId xmlns:a16="http://schemas.microsoft.com/office/drawing/2014/main" val="10005"/>
                  </a:ext>
                </a:extLst>
              </a:tr>
              <a:tr h="647019">
                <a:tc>
                  <a:txBody>
                    <a:bodyPr/>
                    <a:lstStyle/>
                    <a:p>
                      <a:pPr algn="ctr"/>
                      <a:r>
                        <a:rPr lang="en-US" sz="2800" dirty="0">
                          <a:solidFill>
                            <a:srgbClr val="FFC000"/>
                          </a:solidFill>
                          <a:latin typeface="Arial Black" panose="020B0A04020102020204" pitchFamily="34" charset="0"/>
                        </a:rPr>
                        <a:t>M</a:t>
                      </a:r>
                      <a:endParaRPr lang="fr-FR" sz="2800" dirty="0">
                        <a:solidFill>
                          <a:srgbClr val="FFC000"/>
                        </a:solidFill>
                        <a:latin typeface="Arial Black" panose="020B0A04020102020204" pitchFamily="34" charset="0"/>
                      </a:endParaRPr>
                    </a:p>
                  </a:txBody>
                  <a:tcPr marL="64294" marR="64294" marT="32147" marB="32147"/>
                </a:tc>
                <a:tc>
                  <a:txBody>
                    <a:bodyPr/>
                    <a:lstStyle/>
                    <a:p>
                      <a:pPr algn="ctr"/>
                      <a:r>
                        <a:rPr lang="en-US" sz="2800">
                          <a:solidFill>
                            <a:srgbClr val="FFC000"/>
                          </a:solidFill>
                          <a:latin typeface="Arial Black" panose="020B0A04020102020204" pitchFamily="34" charset="0"/>
                        </a:rPr>
                        <a:t>17,9 Kg</a:t>
                      </a:r>
                      <a:endParaRPr lang="fr-FR" sz="2800" dirty="0">
                        <a:solidFill>
                          <a:srgbClr val="FFC000"/>
                        </a:solidFill>
                        <a:latin typeface="Arial Black" panose="020B0A04020102020204" pitchFamily="34" charset="0"/>
                      </a:endParaRPr>
                    </a:p>
                  </a:txBody>
                  <a:tcPr marL="64294" marR="64294" marT="32147" marB="32147"/>
                </a:tc>
                <a:tc>
                  <a:txBody>
                    <a:bodyPr/>
                    <a:lstStyle/>
                    <a:p>
                      <a:pPr algn="ctr"/>
                      <a:r>
                        <a:rPr lang="en-US" sz="2800" dirty="0">
                          <a:solidFill>
                            <a:srgbClr val="FFC000"/>
                          </a:solidFill>
                          <a:latin typeface="Arial Black" panose="020B0A04020102020204" pitchFamily="34" charset="0"/>
                        </a:rPr>
                        <a:t>17,27 L</a:t>
                      </a:r>
                      <a:endParaRPr lang="fr-FR" sz="2800" dirty="0">
                        <a:solidFill>
                          <a:srgbClr val="FFC000"/>
                        </a:solidFill>
                        <a:latin typeface="Arial Black" panose="020B0A04020102020204" pitchFamily="34" charset="0"/>
                      </a:endParaRPr>
                    </a:p>
                  </a:txBody>
                  <a:tcPr marL="64294" marR="64294" marT="32147" marB="32147"/>
                </a:tc>
                <a:extLst>
                  <a:ext uri="{0D108BD9-81ED-4DB2-BD59-A6C34878D82A}">
                    <a16:rowId xmlns:a16="http://schemas.microsoft.com/office/drawing/2014/main" val="10006"/>
                  </a:ext>
                </a:extLst>
              </a:tr>
            </a:tbl>
          </a:graphicData>
        </a:graphic>
      </p:graphicFrame>
      <p:sp>
        <p:nvSpPr>
          <p:cNvPr id="8" name="ZoneTexte 7"/>
          <p:cNvSpPr txBox="1"/>
          <p:nvPr/>
        </p:nvSpPr>
        <p:spPr>
          <a:xfrm>
            <a:off x="2345531" y="887845"/>
            <a:ext cx="7103268" cy="481799"/>
          </a:xfrm>
          <a:prstGeom prst="rect">
            <a:avLst/>
          </a:prstGeom>
          <a:noFill/>
        </p:spPr>
        <p:txBody>
          <a:bodyPr wrap="square" rtlCol="0">
            <a:spAutoFit/>
          </a:bodyPr>
          <a:lstStyle/>
          <a:p>
            <a:r>
              <a:rPr lang="en-US" sz="2531" dirty="0">
                <a:solidFill>
                  <a:schemeClr val="bg1"/>
                </a:solidFill>
                <a:latin typeface="Arial Black" panose="020B0A04020102020204" pitchFamily="34" charset="0"/>
              </a:rPr>
              <a:t>Les differents types de cylindres d’O2</a:t>
            </a:r>
            <a:endParaRPr lang="fr-FR" sz="2531"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5754474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5118" y="376517"/>
            <a:ext cx="11053482" cy="6293223"/>
          </a:xfrm>
        </p:spPr>
        <p:txBody>
          <a:bodyPr>
            <a:normAutofit fontScale="92500" lnSpcReduction="10000"/>
          </a:bodyPr>
          <a:lstStyle/>
          <a:p>
            <a:pPr marL="0" indent="0">
              <a:buNone/>
            </a:pPr>
            <a:r>
              <a:rPr lang="en-US" sz="2812" u="sng" dirty="0" err="1">
                <a:solidFill>
                  <a:schemeClr val="bg1"/>
                </a:solidFill>
                <a:latin typeface="Arial Black" panose="020B0A04020102020204" pitchFamily="34" charset="0"/>
              </a:rPr>
              <a:t>Calcul</a:t>
            </a:r>
            <a:r>
              <a:rPr lang="en-US" sz="2812" u="sng" dirty="0">
                <a:solidFill>
                  <a:schemeClr val="bg1"/>
                </a:solidFill>
                <a:latin typeface="Arial Black" panose="020B0A04020102020204" pitchFamily="34" charset="0"/>
              </a:rPr>
              <a:t> de l’autonomie du Cylindre:</a:t>
            </a:r>
          </a:p>
          <a:p>
            <a:pPr marL="0" indent="0">
              <a:buNone/>
            </a:pPr>
            <a:endParaRPr lang="en-US" sz="2812" dirty="0">
              <a:solidFill>
                <a:schemeClr val="bg1"/>
              </a:solidFill>
              <a:latin typeface="Arial Black" panose="020B0A04020102020204" pitchFamily="34" charset="0"/>
            </a:endParaRPr>
          </a:p>
          <a:p>
            <a:pPr marL="0" indent="0">
              <a:buNone/>
            </a:pPr>
            <a:r>
              <a:rPr lang="en-US" sz="2812" dirty="0" err="1">
                <a:solidFill>
                  <a:schemeClr val="bg1"/>
                </a:solidFill>
                <a:latin typeface="Arial Black" panose="020B0A04020102020204" pitchFamily="34" charset="0"/>
              </a:rPr>
              <a:t>Autonomie</a:t>
            </a:r>
            <a:r>
              <a:rPr lang="en-US" sz="2812" dirty="0">
                <a:solidFill>
                  <a:schemeClr val="bg1"/>
                </a:solidFill>
                <a:latin typeface="Arial Black" panose="020B0A04020102020204" pitchFamily="34" charset="0"/>
              </a:rPr>
              <a:t> =</a:t>
            </a:r>
          </a:p>
          <a:p>
            <a:pPr marL="0" indent="0">
              <a:buNone/>
            </a:pPr>
            <a:r>
              <a:rPr lang="en-US" sz="2812" dirty="0">
                <a:solidFill>
                  <a:schemeClr val="bg1"/>
                </a:solidFill>
                <a:latin typeface="Arial Black" panose="020B0A04020102020204" pitchFamily="34" charset="0"/>
              </a:rPr>
              <a:t>Pression dans le cylindre (bar)</a:t>
            </a:r>
          </a:p>
          <a:p>
            <a:pPr marL="0" indent="0">
              <a:buNone/>
            </a:pPr>
            <a:r>
              <a:rPr lang="en-US" sz="2812" dirty="0">
                <a:solidFill>
                  <a:schemeClr val="bg1"/>
                </a:solidFill>
                <a:latin typeface="Arial Black" panose="020B0A04020102020204" pitchFamily="34" charset="0"/>
              </a:rPr>
              <a:t>X</a:t>
            </a:r>
          </a:p>
          <a:p>
            <a:pPr marL="0" indent="0">
              <a:buNone/>
            </a:pPr>
            <a:r>
              <a:rPr lang="en-US" sz="2812" dirty="0">
                <a:solidFill>
                  <a:schemeClr val="bg1"/>
                </a:solidFill>
                <a:latin typeface="Arial Black" panose="020B0A04020102020204" pitchFamily="34" charset="0"/>
              </a:rPr>
              <a:t>Volume du cylindre (litres)</a:t>
            </a:r>
          </a:p>
          <a:p>
            <a:pPr marL="0" indent="0">
              <a:buNone/>
            </a:pPr>
            <a:r>
              <a:rPr lang="en-US" sz="2812" dirty="0">
                <a:solidFill>
                  <a:schemeClr val="bg1"/>
                </a:solidFill>
                <a:latin typeface="Arial Black" panose="020B0A04020102020204" pitchFamily="34" charset="0"/>
              </a:rPr>
              <a:t> Et on divise le produit par le debit </a:t>
            </a:r>
            <a:r>
              <a:rPr lang="en-US" sz="2812" dirty="0" err="1">
                <a:solidFill>
                  <a:schemeClr val="bg1"/>
                </a:solidFill>
                <a:latin typeface="Arial Black" panose="020B0A04020102020204" pitchFamily="34" charset="0"/>
              </a:rPr>
              <a:t>en</a:t>
            </a:r>
            <a:r>
              <a:rPr lang="en-US" sz="2812" dirty="0">
                <a:solidFill>
                  <a:schemeClr val="bg1"/>
                </a:solidFill>
                <a:latin typeface="Arial Black" panose="020B0A04020102020204" pitchFamily="34" charset="0"/>
              </a:rPr>
              <a:t> LPM </a:t>
            </a:r>
            <a:r>
              <a:rPr lang="en-US" sz="2812" dirty="0" err="1">
                <a:solidFill>
                  <a:schemeClr val="bg1"/>
                </a:solidFill>
                <a:latin typeface="Arial Black" panose="020B0A04020102020204" pitchFamily="34" charset="0"/>
              </a:rPr>
              <a:t>administré</a:t>
            </a:r>
            <a:r>
              <a:rPr lang="en-US" sz="2812" dirty="0">
                <a:solidFill>
                  <a:schemeClr val="bg1"/>
                </a:solidFill>
                <a:latin typeface="Arial Black" panose="020B0A04020102020204" pitchFamily="34" charset="0"/>
              </a:rPr>
              <a:t> au patient. </a:t>
            </a:r>
          </a:p>
          <a:p>
            <a:pPr marL="0" indent="0">
              <a:buNone/>
            </a:pPr>
            <a:endParaRPr lang="en-US" sz="2812" dirty="0">
              <a:solidFill>
                <a:srgbClr val="C00000"/>
              </a:solidFill>
              <a:latin typeface="Arial Black" panose="020B0A04020102020204" pitchFamily="34" charset="0"/>
            </a:endParaRPr>
          </a:p>
          <a:p>
            <a:pPr marL="0" indent="0">
              <a:buNone/>
            </a:pPr>
            <a:r>
              <a:rPr lang="en-US" sz="2812" dirty="0">
                <a:solidFill>
                  <a:schemeClr val="bg1"/>
                </a:solidFill>
                <a:latin typeface="Arial Black" panose="020B0A04020102020204" pitchFamily="34" charset="0"/>
              </a:rPr>
              <a:t>Si P </a:t>
            </a:r>
            <a:r>
              <a:rPr lang="en-US" sz="2812" dirty="0" err="1">
                <a:solidFill>
                  <a:schemeClr val="bg1"/>
                </a:solidFill>
                <a:latin typeface="Arial Black" panose="020B0A04020102020204" pitchFamily="34" charset="0"/>
              </a:rPr>
              <a:t>en</a:t>
            </a:r>
            <a:r>
              <a:rPr lang="en-US" sz="2812" dirty="0">
                <a:solidFill>
                  <a:schemeClr val="bg1"/>
                </a:solidFill>
                <a:latin typeface="Arial Black" panose="020B0A04020102020204" pitchFamily="34" charset="0"/>
              </a:rPr>
              <a:t> PSI; convertir a raison de</a:t>
            </a:r>
          </a:p>
          <a:p>
            <a:pPr marL="0" indent="0">
              <a:buNone/>
            </a:pPr>
            <a:r>
              <a:rPr lang="en-US" sz="2812" dirty="0">
                <a:solidFill>
                  <a:schemeClr val="bg1"/>
                </a:solidFill>
                <a:latin typeface="Arial Black" panose="020B0A04020102020204" pitchFamily="34" charset="0"/>
              </a:rPr>
              <a:t>1 bar = 14,5 PSI = 100 </a:t>
            </a:r>
            <a:r>
              <a:rPr lang="en-US" sz="2812" dirty="0" err="1">
                <a:solidFill>
                  <a:schemeClr val="bg1"/>
                </a:solidFill>
                <a:latin typeface="Arial Black" panose="020B0A04020102020204" pitchFamily="34" charset="0"/>
              </a:rPr>
              <a:t>Kpa</a:t>
            </a:r>
            <a:r>
              <a:rPr lang="en-US" sz="2812" dirty="0">
                <a:solidFill>
                  <a:schemeClr val="bg1"/>
                </a:solidFill>
                <a:latin typeface="Arial Black" panose="020B0A04020102020204" pitchFamily="34" charset="0"/>
              </a:rPr>
              <a:t> = 760 mm Hg</a:t>
            </a:r>
          </a:p>
        </p:txBody>
      </p:sp>
      <p:sp>
        <p:nvSpPr>
          <p:cNvPr id="4" name="Espace réservé du numéro de diapositive 3"/>
          <p:cNvSpPr>
            <a:spLocks noGrp="1"/>
          </p:cNvSpPr>
          <p:nvPr>
            <p:ph type="sldNum" sz="quarter" idx="12"/>
          </p:nvPr>
        </p:nvSpPr>
        <p:spPr/>
        <p:txBody>
          <a:bodyPr/>
          <a:lstStyle/>
          <a:p>
            <a:pPr>
              <a:defRPr/>
            </a:pPr>
            <a:fld id="{D23F7123-E925-4A7B-A469-AD12E535BCA5}" type="slidenum">
              <a:rPr lang="en-US" smtClean="0"/>
              <a:pPr>
                <a:defRPr/>
              </a:pPr>
              <a:t>41</a:t>
            </a:fld>
            <a:endParaRPr lang="en-US" dirty="0"/>
          </a:p>
        </p:txBody>
      </p:sp>
    </p:spTree>
    <p:extLst>
      <p:ext uri="{BB962C8B-B14F-4D97-AF65-F5344CB8AC3E}">
        <p14:creationId xmlns:p14="http://schemas.microsoft.com/office/powerpoint/2010/main" val="6949525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1220" y="1766962"/>
            <a:ext cx="7905684" cy="4019476"/>
          </a:xfrm>
        </p:spPr>
      </p:pic>
      <p:sp>
        <p:nvSpPr>
          <p:cNvPr id="4" name="Espace réservé du numéro de diapositive 3"/>
          <p:cNvSpPr>
            <a:spLocks noGrp="1"/>
          </p:cNvSpPr>
          <p:nvPr>
            <p:ph type="sldNum" sz="quarter" idx="12"/>
          </p:nvPr>
        </p:nvSpPr>
        <p:spPr/>
        <p:txBody>
          <a:bodyPr/>
          <a:lstStyle/>
          <a:p>
            <a:pPr>
              <a:defRPr/>
            </a:pPr>
            <a:fld id="{D23F7123-E925-4A7B-A469-AD12E535BCA5}" type="slidenum">
              <a:rPr lang="en-US" smtClean="0"/>
              <a:pPr>
                <a:defRPr/>
              </a:pPr>
              <a:t>42</a:t>
            </a:fld>
            <a:endParaRPr lang="en-US" dirty="0"/>
          </a:p>
        </p:txBody>
      </p:sp>
    </p:spTree>
    <p:extLst>
      <p:ext uri="{BB962C8B-B14F-4D97-AF65-F5344CB8AC3E}">
        <p14:creationId xmlns:p14="http://schemas.microsoft.com/office/powerpoint/2010/main" val="41892532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4"/>
          <p:cNvSpPr>
            <a:spLocks noGrp="1"/>
          </p:cNvSpPr>
          <p:nvPr>
            <p:ph type="title"/>
          </p:nvPr>
        </p:nvSpPr>
        <p:spPr>
          <a:xfrm>
            <a:off x="1116107" y="1210235"/>
            <a:ext cx="9190242" cy="4433328"/>
          </a:xfrm>
        </p:spPr>
        <p:txBody>
          <a:bodyPr>
            <a:normAutofit/>
          </a:bodyPr>
          <a:lstStyle/>
          <a:p>
            <a:pPr algn="ctr"/>
            <a:r>
              <a:rPr lang="fr-FR" sz="6000" b="1" dirty="0">
                <a:solidFill>
                  <a:srgbClr val="FF0000"/>
                </a:solidFill>
                <a:latin typeface="Arial Black" panose="020B0A04020102020204" pitchFamily="34" charset="0"/>
              </a:rPr>
              <a:t>MERCI DE VOTRE ATTENTION</a:t>
            </a:r>
          </a:p>
        </p:txBody>
      </p:sp>
      <p:sp>
        <p:nvSpPr>
          <p:cNvPr id="4" name="Slide Number Placeholder 3"/>
          <p:cNvSpPr>
            <a:spLocks noGrp="1"/>
          </p:cNvSpPr>
          <p:nvPr>
            <p:ph type="sldNum" sz="quarter" idx="12"/>
          </p:nvPr>
        </p:nvSpPr>
        <p:spPr/>
        <p:txBody>
          <a:bodyPr/>
          <a:lstStyle/>
          <a:p>
            <a:pPr>
              <a:defRPr/>
            </a:pPr>
            <a:fld id="{15091D8E-77DE-4726-B760-F4723ECBDC28}" type="slidenum">
              <a:rPr lang="en-US" smtClean="0"/>
              <a:pPr>
                <a:defRPr/>
              </a:pPr>
              <a:t>43</a:t>
            </a:fld>
            <a:endParaRPr lang="en-US" dirty="0"/>
          </a:p>
        </p:txBody>
      </p:sp>
    </p:spTree>
    <p:extLst>
      <p:ext uri="{BB962C8B-B14F-4D97-AF65-F5344CB8AC3E}">
        <p14:creationId xmlns:p14="http://schemas.microsoft.com/office/powerpoint/2010/main" val="2986630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0"/>
                                  </p:iterate>
                                  <p:childTnLst>
                                    <p:set>
                                      <p:cBhvr>
                                        <p:cTn id="6" dur="1" fill="hold">
                                          <p:stCondLst>
                                            <p:cond delay="0"/>
                                          </p:stCondLst>
                                        </p:cTn>
                                        <p:tgtEl>
                                          <p:spTgt spid="41986"/>
                                        </p:tgtEl>
                                        <p:attrNameLst>
                                          <p:attrName>style.visibility</p:attrName>
                                        </p:attrNameLst>
                                      </p:cBhvr>
                                      <p:to>
                                        <p:strVal val="visible"/>
                                      </p:to>
                                    </p:set>
                                    <p:animEffect transition="in" filter="wipe(left)">
                                      <p:cBhvr>
                                        <p:cTn id="7" dur="500"/>
                                        <p:tgtEl>
                                          <p:spTgt spid="4198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1" nodeType="clickEffect">
                                  <p:stCondLst>
                                    <p:cond delay="0"/>
                                  </p:stCondLst>
                                  <p:iterate type="wd">
                                    <p:tmPct val="0"/>
                                  </p:iterate>
                                  <p:childTnLst>
                                    <p:set>
                                      <p:cBhvr>
                                        <p:cTn id="11" dur="1" fill="hold">
                                          <p:stCondLst>
                                            <p:cond delay="0"/>
                                          </p:stCondLst>
                                        </p:cTn>
                                        <p:tgtEl>
                                          <p:spTgt spid="41986"/>
                                        </p:tgtEl>
                                        <p:attrNameLst>
                                          <p:attrName>style.visibility</p:attrName>
                                        </p:attrNameLst>
                                      </p:cBhvr>
                                      <p:to>
                                        <p:strVal val="visible"/>
                                      </p:to>
                                    </p:set>
                                    <p:animEffect transition="in" filter="wipe(down)">
                                      <p:cBhvr>
                                        <p:cTn id="12" dur="500"/>
                                        <p:tgtEl>
                                          <p:spTgt spid="41986"/>
                                        </p:tgtEl>
                                      </p:cBhvr>
                                    </p:animEffect>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41986"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90918" y="309282"/>
            <a:ext cx="10058400" cy="6427693"/>
          </a:xfrm>
        </p:spPr>
        <p:txBody>
          <a:bodyPr>
            <a:noAutofit/>
          </a:bodyPr>
          <a:lstStyle/>
          <a:p>
            <a:pPr marL="0" indent="0">
              <a:buNone/>
            </a:pPr>
            <a:r>
              <a:rPr lang="fr-FR" sz="3600" b="1" dirty="0">
                <a:solidFill>
                  <a:schemeClr val="bg1"/>
                </a:solidFill>
                <a:latin typeface="Century Gothic" panose="020B0502020202020204" pitchFamily="34" charset="0"/>
              </a:rPr>
              <a:t>On en distingue 2 types : </a:t>
            </a:r>
          </a:p>
          <a:p>
            <a:pPr marL="0" indent="0">
              <a:buNone/>
            </a:pPr>
            <a:r>
              <a:rPr lang="fr-FR" sz="3600" b="1" dirty="0" err="1">
                <a:solidFill>
                  <a:schemeClr val="bg1"/>
                </a:solidFill>
                <a:latin typeface="Century Gothic" panose="020B0502020202020204" pitchFamily="34" charset="0"/>
              </a:rPr>
              <a:t>Oxygenotherapie</a:t>
            </a:r>
            <a:r>
              <a:rPr lang="fr-FR" sz="3600" b="1" dirty="0">
                <a:solidFill>
                  <a:schemeClr val="bg1"/>
                </a:solidFill>
                <a:latin typeface="Century Gothic" panose="020B0502020202020204" pitchFamily="34" charset="0"/>
              </a:rPr>
              <a:t> </a:t>
            </a:r>
            <a:r>
              <a:rPr lang="fr-FR" sz="3600" b="1" dirty="0" err="1">
                <a:solidFill>
                  <a:schemeClr val="bg1"/>
                </a:solidFill>
                <a:latin typeface="Century Gothic" panose="020B0502020202020204" pitchFamily="34" charset="0"/>
              </a:rPr>
              <a:t>normobare</a:t>
            </a:r>
            <a:endParaRPr lang="fr-FR" sz="3600" b="1" dirty="0">
              <a:solidFill>
                <a:schemeClr val="bg1"/>
              </a:solidFill>
              <a:latin typeface="Century Gothic" panose="020B0502020202020204" pitchFamily="34" charset="0"/>
            </a:endParaRPr>
          </a:p>
          <a:p>
            <a:pPr marL="0" indent="0">
              <a:buNone/>
            </a:pPr>
            <a:r>
              <a:rPr lang="fr-FR" sz="3600" b="1" dirty="0" err="1">
                <a:solidFill>
                  <a:schemeClr val="bg1"/>
                </a:solidFill>
                <a:latin typeface="Century Gothic" panose="020B0502020202020204" pitchFamily="34" charset="0"/>
              </a:rPr>
              <a:t>Oxygenotherapie</a:t>
            </a:r>
            <a:r>
              <a:rPr lang="fr-FR" sz="3600" b="1" dirty="0">
                <a:solidFill>
                  <a:schemeClr val="bg1"/>
                </a:solidFill>
                <a:latin typeface="Century Gothic" panose="020B0502020202020204" pitchFamily="34" charset="0"/>
              </a:rPr>
              <a:t> hyperbare</a:t>
            </a:r>
          </a:p>
          <a:p>
            <a:pPr marL="0" indent="0">
              <a:buNone/>
            </a:pPr>
            <a:r>
              <a:rPr lang="fr-FR" sz="3600" b="1" dirty="0" err="1">
                <a:solidFill>
                  <a:schemeClr val="bg1"/>
                </a:solidFill>
                <a:latin typeface="Century Gothic" panose="020B0502020202020204" pitchFamily="34" charset="0"/>
              </a:rPr>
              <a:t>Normobare</a:t>
            </a:r>
            <a:r>
              <a:rPr lang="fr-FR" sz="3600" b="1" dirty="0">
                <a:solidFill>
                  <a:schemeClr val="bg1"/>
                </a:solidFill>
                <a:latin typeface="Century Gothic" panose="020B0502020202020204" pitchFamily="34" charset="0"/>
              </a:rPr>
              <a:t> : Administration d’oxygène à la pression atmosphérique, soit 760 mm Hg ou 1 bar</a:t>
            </a:r>
          </a:p>
          <a:p>
            <a:pPr marL="0" indent="0">
              <a:buNone/>
            </a:pPr>
            <a:r>
              <a:rPr lang="fr-FR" sz="3600" b="1" dirty="0">
                <a:solidFill>
                  <a:schemeClr val="bg1"/>
                </a:solidFill>
                <a:latin typeface="Century Gothic" panose="020B0502020202020204" pitchFamily="34" charset="0"/>
              </a:rPr>
              <a:t>Hyperbare: Utilisation de l’oxygène a une pression </a:t>
            </a:r>
            <a:r>
              <a:rPr lang="fr-FR" sz="3600" b="1" dirty="0" err="1">
                <a:solidFill>
                  <a:schemeClr val="bg1"/>
                </a:solidFill>
                <a:latin typeface="Century Gothic" panose="020B0502020202020204" pitchFamily="34" charset="0"/>
              </a:rPr>
              <a:t>superieure</a:t>
            </a:r>
            <a:r>
              <a:rPr lang="fr-FR" sz="3600" b="1" dirty="0">
                <a:solidFill>
                  <a:schemeClr val="bg1"/>
                </a:solidFill>
                <a:latin typeface="Century Gothic" panose="020B0502020202020204" pitchFamily="34" charset="0"/>
              </a:rPr>
              <a:t> </a:t>
            </a:r>
            <a:r>
              <a:rPr lang="fr-FR" sz="3600" b="1" dirty="0">
                <a:solidFill>
                  <a:schemeClr val="bg1"/>
                </a:solidFill>
                <a:latin typeface="Times New Roman" panose="02020603050405020304" pitchFamily="18" charset="0"/>
                <a:cs typeface="Times New Roman" panose="02020603050405020304" pitchFamily="18" charset="0"/>
              </a:rPr>
              <a:t>a</a:t>
            </a:r>
            <a:r>
              <a:rPr lang="fr-FR" sz="3600" b="1" dirty="0">
                <a:solidFill>
                  <a:schemeClr val="bg1"/>
                </a:solidFill>
                <a:latin typeface="Century Gothic" panose="020B0502020202020204" pitchFamily="34" charset="0"/>
              </a:rPr>
              <a:t> la pression </a:t>
            </a:r>
            <a:r>
              <a:rPr lang="fr-FR" sz="3600" b="1" dirty="0" err="1">
                <a:solidFill>
                  <a:schemeClr val="bg1"/>
                </a:solidFill>
                <a:latin typeface="Century Gothic" panose="020B0502020202020204" pitchFamily="34" charset="0"/>
              </a:rPr>
              <a:t>atmospherique</a:t>
            </a:r>
            <a:endParaRPr lang="fr-FR" sz="3600" b="1" dirty="0">
              <a:solidFill>
                <a:schemeClr val="bg1"/>
              </a:solidFill>
              <a:latin typeface="Century Gothic" panose="020B0502020202020204" pitchFamily="34" charset="0"/>
            </a:endParaRPr>
          </a:p>
          <a:p>
            <a:endParaRPr lang="en-US" sz="3600" dirty="0"/>
          </a:p>
        </p:txBody>
      </p:sp>
      <p:sp>
        <p:nvSpPr>
          <p:cNvPr id="4" name="Espace réservé du numéro de diapositive 3"/>
          <p:cNvSpPr>
            <a:spLocks noGrp="1"/>
          </p:cNvSpPr>
          <p:nvPr>
            <p:ph type="sldNum" sz="quarter" idx="12"/>
          </p:nvPr>
        </p:nvSpPr>
        <p:spPr/>
        <p:txBody>
          <a:bodyPr/>
          <a:lstStyle/>
          <a:p>
            <a:pPr>
              <a:defRPr/>
            </a:pPr>
            <a:fld id="{D23F7123-E925-4A7B-A469-AD12E535BCA5}" type="slidenum">
              <a:rPr lang="en-US" smtClean="0"/>
              <a:pPr>
                <a:defRPr/>
              </a:pPr>
              <a:t>5</a:t>
            </a:fld>
            <a:endParaRPr lang="en-US" dirty="0"/>
          </a:p>
        </p:txBody>
      </p:sp>
    </p:spTree>
    <p:extLst>
      <p:ext uri="{BB962C8B-B14F-4D97-AF65-F5344CB8AC3E}">
        <p14:creationId xmlns:p14="http://schemas.microsoft.com/office/powerpoint/2010/main" val="2515050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7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5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7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5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7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lt">
                                    <p:tmPct val="15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75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lt">
                                    <p:tmPct val="1500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7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64775" y="147919"/>
            <a:ext cx="10999695" cy="816488"/>
          </a:xfrm>
        </p:spPr>
        <p:txBody>
          <a:bodyPr>
            <a:normAutofit/>
          </a:bodyPr>
          <a:lstStyle/>
          <a:p>
            <a:r>
              <a:rPr lang="en-US" sz="2800" b="1" dirty="0">
                <a:solidFill>
                  <a:srgbClr val="FF0000"/>
                </a:solidFill>
                <a:latin typeface="Arial Black" panose="020B0A04020102020204" pitchFamily="34" charset="0"/>
              </a:rPr>
              <a:t>Rappel </a:t>
            </a:r>
            <a:r>
              <a:rPr lang="en-US" sz="2800" b="1" dirty="0" err="1">
                <a:solidFill>
                  <a:srgbClr val="FF0000"/>
                </a:solidFill>
                <a:latin typeface="Arial Black" panose="020B0A04020102020204" pitchFamily="34" charset="0"/>
              </a:rPr>
              <a:t>anatomique</a:t>
            </a:r>
            <a:r>
              <a:rPr lang="en-US" sz="2800" b="1" dirty="0">
                <a:solidFill>
                  <a:srgbClr val="FF0000"/>
                </a:solidFill>
                <a:latin typeface="Arial Black" panose="020B0A04020102020204" pitchFamily="34" charset="0"/>
              </a:rPr>
              <a:t> du </a:t>
            </a:r>
            <a:r>
              <a:rPr lang="en-US" sz="2800" b="1" dirty="0" err="1">
                <a:solidFill>
                  <a:srgbClr val="FF0000"/>
                </a:solidFill>
                <a:latin typeface="Arial Black" panose="020B0A04020102020204" pitchFamily="34" charset="0"/>
              </a:rPr>
              <a:t>Systeme</a:t>
            </a:r>
            <a:r>
              <a:rPr lang="en-US" sz="2800" b="1" dirty="0">
                <a:solidFill>
                  <a:srgbClr val="FF0000"/>
                </a:solidFill>
                <a:latin typeface="Arial Black" panose="020B0A04020102020204" pitchFamily="34" charset="0"/>
              </a:rPr>
              <a:t> </a:t>
            </a:r>
            <a:r>
              <a:rPr lang="en-US" sz="2800" b="1" dirty="0" err="1">
                <a:solidFill>
                  <a:srgbClr val="FF0000"/>
                </a:solidFill>
                <a:latin typeface="Arial Black" panose="020B0A04020102020204" pitchFamily="34" charset="0"/>
              </a:rPr>
              <a:t>Respir</a:t>
            </a:r>
            <a:r>
              <a:rPr lang="en-US" sz="2800" b="1" dirty="0" err="1">
                <a:solidFill>
                  <a:srgbClr val="FF0000"/>
                </a:solidFill>
                <a:latin typeface="Arial Black" panose="020B0A04020102020204" pitchFamily="34" charset="0"/>
                <a:cs typeface="Times New Roman" panose="02020603050405020304" pitchFamily="18" charset="0"/>
              </a:rPr>
              <a:t>A</a:t>
            </a:r>
            <a:r>
              <a:rPr lang="en-US" sz="2800" b="1" dirty="0" err="1">
                <a:solidFill>
                  <a:srgbClr val="FF0000"/>
                </a:solidFill>
                <a:latin typeface="Arial Black" panose="020B0A04020102020204" pitchFamily="34" charset="0"/>
              </a:rPr>
              <a:t>toire</a:t>
            </a:r>
            <a:endParaRPr lang="fr-FR" sz="2800" b="1" dirty="0">
              <a:solidFill>
                <a:srgbClr val="FF0000"/>
              </a:solidFill>
              <a:latin typeface="Arial Black" panose="020B0A04020102020204" pitchFamily="34" charset="0"/>
            </a:endParaRPr>
          </a:p>
        </p:txBody>
      </p:sp>
      <p:sp>
        <p:nvSpPr>
          <p:cNvPr id="3" name="Espace réservé du contenu 2"/>
          <p:cNvSpPr>
            <a:spLocks noGrp="1"/>
          </p:cNvSpPr>
          <p:nvPr>
            <p:ph idx="1"/>
          </p:nvPr>
        </p:nvSpPr>
        <p:spPr>
          <a:xfrm>
            <a:off x="564776" y="1125141"/>
            <a:ext cx="10999695" cy="5732859"/>
          </a:xfrm>
        </p:spPr>
        <p:txBody>
          <a:bodyPr>
            <a:noAutofit/>
          </a:bodyPr>
          <a:lstStyle/>
          <a:p>
            <a:pPr marL="0" indent="0">
              <a:buNone/>
            </a:pPr>
            <a:r>
              <a:rPr lang="en-US" sz="3600" b="1" dirty="0">
                <a:solidFill>
                  <a:schemeClr val="bg1"/>
                </a:solidFill>
                <a:latin typeface="Century Gothic" panose="020B0502020202020204" pitchFamily="34" charset="0"/>
              </a:rPr>
              <a:t>Le SR </a:t>
            </a:r>
            <a:r>
              <a:rPr lang="en-US" sz="3600" b="1" dirty="0" err="1">
                <a:solidFill>
                  <a:schemeClr val="bg1"/>
                </a:solidFill>
                <a:latin typeface="Century Gothic" panose="020B0502020202020204" pitchFamily="34" charset="0"/>
              </a:rPr>
              <a:t>est</a:t>
            </a:r>
            <a:r>
              <a:rPr lang="en-US" sz="3600" b="1" dirty="0">
                <a:solidFill>
                  <a:schemeClr val="bg1"/>
                </a:solidFill>
                <a:latin typeface="Century Gothic" panose="020B0502020202020204" pitchFamily="34" charset="0"/>
              </a:rPr>
              <a:t> </a:t>
            </a:r>
            <a:r>
              <a:rPr lang="en-US" sz="3600" b="1" dirty="0" err="1">
                <a:solidFill>
                  <a:schemeClr val="bg1"/>
                </a:solidFill>
                <a:latin typeface="Century Gothic" panose="020B0502020202020204" pitchFamily="34" charset="0"/>
              </a:rPr>
              <a:t>constitu</a:t>
            </a:r>
            <a:r>
              <a:rPr lang="en-US" sz="3600" b="1" dirty="0" err="1">
                <a:solidFill>
                  <a:schemeClr val="bg1"/>
                </a:solidFill>
                <a:latin typeface="Times New Roman" panose="02020603050405020304" pitchFamily="18" charset="0"/>
                <a:cs typeface="Times New Roman" panose="02020603050405020304" pitchFamily="18" charset="0"/>
              </a:rPr>
              <a:t>é</a:t>
            </a:r>
            <a:r>
              <a:rPr lang="en-US" sz="3600" b="1" dirty="0">
                <a:solidFill>
                  <a:schemeClr val="bg1"/>
                </a:solidFill>
                <a:latin typeface="Century Gothic" panose="020B0502020202020204" pitchFamily="34" charset="0"/>
              </a:rPr>
              <a:t> de:</a:t>
            </a:r>
            <a:endParaRPr lang="fr-FR" sz="3600" b="1" dirty="0">
              <a:solidFill>
                <a:schemeClr val="bg1"/>
              </a:solidFill>
              <a:latin typeface="Century Gothic" panose="020B0502020202020204" pitchFamily="34" charset="0"/>
            </a:endParaRPr>
          </a:p>
          <a:p>
            <a:pPr marL="0" indent="0">
              <a:buNone/>
            </a:pPr>
            <a:r>
              <a:rPr lang="fr-FR" sz="3600" b="1" dirty="0">
                <a:solidFill>
                  <a:schemeClr val="bg1"/>
                </a:solidFill>
                <a:latin typeface="Century Gothic" panose="020B0502020202020204" pitchFamily="34" charset="0"/>
              </a:rPr>
              <a:t>Voies aériennes supérieures (nez ou bouche / pharynx / larynx) </a:t>
            </a:r>
          </a:p>
          <a:p>
            <a:pPr marL="0" indent="0">
              <a:buNone/>
            </a:pPr>
            <a:r>
              <a:rPr lang="fr-FR" sz="3600" b="1" dirty="0">
                <a:solidFill>
                  <a:schemeClr val="bg1"/>
                </a:solidFill>
                <a:latin typeface="Century Gothic" panose="020B0502020202020204" pitchFamily="34" charset="0"/>
              </a:rPr>
              <a:t>Voies aériennes inférieures (trachée / bronches souches / bronches lobaires / bronches segmentaires / bronchioles / bronchioles terminales et alvéoles)</a:t>
            </a:r>
          </a:p>
          <a:p>
            <a:pPr marL="0" indent="0">
              <a:buNone/>
            </a:pPr>
            <a:endParaRPr lang="en-US" sz="3600" b="1" dirty="0">
              <a:solidFill>
                <a:schemeClr val="bg1"/>
              </a:solidFill>
              <a:latin typeface="Century Gothic" panose="020B0502020202020204" pitchFamily="34" charset="0"/>
            </a:endParaRPr>
          </a:p>
          <a:p>
            <a:pPr marL="0" indent="0">
              <a:buNone/>
            </a:pPr>
            <a:r>
              <a:rPr lang="en-US" sz="3600" b="1" dirty="0" err="1">
                <a:solidFill>
                  <a:schemeClr val="bg1"/>
                </a:solidFill>
                <a:latin typeface="Century Gothic" panose="020B0502020202020204" pitchFamily="34" charset="0"/>
              </a:rPr>
              <a:t>Mx</a:t>
            </a:r>
            <a:r>
              <a:rPr lang="en-US" sz="3600" b="1" dirty="0">
                <a:solidFill>
                  <a:schemeClr val="bg1"/>
                </a:solidFill>
                <a:latin typeface="Century Gothic" panose="020B0502020202020204" pitchFamily="34" charset="0"/>
              </a:rPr>
              <a:t> </a:t>
            </a:r>
            <a:r>
              <a:rPr lang="en-US" sz="3600" b="1" dirty="0" err="1">
                <a:solidFill>
                  <a:schemeClr val="bg1"/>
                </a:solidFill>
                <a:latin typeface="Century Gothic" panose="020B0502020202020204" pitchFamily="34" charset="0"/>
              </a:rPr>
              <a:t>respiratoires</a:t>
            </a:r>
            <a:r>
              <a:rPr lang="en-US" sz="3600" b="1" dirty="0">
                <a:solidFill>
                  <a:schemeClr val="bg1"/>
                </a:solidFill>
                <a:latin typeface="Century Gothic" panose="020B0502020202020204" pitchFamily="34" charset="0"/>
              </a:rPr>
              <a:t>: </a:t>
            </a:r>
            <a:r>
              <a:rPr lang="en-US" sz="3600" b="1" dirty="0" err="1">
                <a:solidFill>
                  <a:schemeClr val="bg1"/>
                </a:solidFill>
                <a:latin typeface="Century Gothic" panose="020B0502020202020204" pitchFamily="34" charset="0"/>
              </a:rPr>
              <a:t>Diphragme-Mx</a:t>
            </a:r>
            <a:r>
              <a:rPr lang="en-US" sz="3600" b="1" dirty="0">
                <a:solidFill>
                  <a:schemeClr val="bg1"/>
                </a:solidFill>
                <a:latin typeface="Century Gothic" panose="020B0502020202020204" pitchFamily="34" charset="0"/>
              </a:rPr>
              <a:t> </a:t>
            </a:r>
            <a:r>
              <a:rPr lang="en-US" sz="3600" b="1" dirty="0" err="1">
                <a:solidFill>
                  <a:schemeClr val="bg1"/>
                </a:solidFill>
                <a:latin typeface="Century Gothic" panose="020B0502020202020204" pitchFamily="34" charset="0"/>
              </a:rPr>
              <a:t>intercostaux</a:t>
            </a:r>
            <a:r>
              <a:rPr lang="en-US" sz="3600" b="1" dirty="0">
                <a:solidFill>
                  <a:schemeClr val="bg1"/>
                </a:solidFill>
                <a:latin typeface="Century Gothic" panose="020B0502020202020204" pitchFamily="34" charset="0"/>
              </a:rPr>
              <a:t> </a:t>
            </a:r>
            <a:r>
              <a:rPr lang="en-US" sz="3600" b="1" dirty="0" err="1">
                <a:solidFill>
                  <a:schemeClr val="bg1"/>
                </a:solidFill>
                <a:latin typeface="Century Gothic" panose="020B0502020202020204" pitchFamily="34" charset="0"/>
              </a:rPr>
              <a:t>int</a:t>
            </a:r>
            <a:r>
              <a:rPr lang="en-US" sz="3600" b="1" dirty="0">
                <a:solidFill>
                  <a:schemeClr val="bg1"/>
                </a:solidFill>
                <a:latin typeface="Century Gothic" panose="020B0502020202020204" pitchFamily="34" charset="0"/>
              </a:rPr>
              <a:t> et ext.</a:t>
            </a:r>
            <a:endParaRPr lang="fr-FR" sz="3600" b="1" dirty="0">
              <a:solidFill>
                <a:schemeClr val="bg1"/>
              </a:solidFill>
              <a:latin typeface="Century Gothic" panose="020B0502020202020204" pitchFamily="34" charset="0"/>
            </a:endParaRPr>
          </a:p>
        </p:txBody>
      </p:sp>
      <p:sp>
        <p:nvSpPr>
          <p:cNvPr id="4" name="Espace réservé du numéro de diapositive 3"/>
          <p:cNvSpPr>
            <a:spLocks noGrp="1"/>
          </p:cNvSpPr>
          <p:nvPr>
            <p:ph type="sldNum" sz="quarter" idx="12"/>
          </p:nvPr>
        </p:nvSpPr>
        <p:spPr/>
        <p:txBody>
          <a:bodyPr/>
          <a:lstStyle/>
          <a:p>
            <a:pPr>
              <a:defRPr/>
            </a:pPr>
            <a:fld id="{D23F7123-E925-4A7B-A469-AD12E535BCA5}" type="slidenum">
              <a:rPr lang="en-US" smtClean="0"/>
              <a:pPr>
                <a:defRPr/>
              </a:pPr>
              <a:t>6</a:t>
            </a:fld>
            <a:endParaRPr lang="en-US" dirty="0"/>
          </a:p>
        </p:txBody>
      </p:sp>
    </p:spTree>
    <p:extLst>
      <p:ext uri="{BB962C8B-B14F-4D97-AF65-F5344CB8AC3E}">
        <p14:creationId xmlns:p14="http://schemas.microsoft.com/office/powerpoint/2010/main" val="1912773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77472" y="0"/>
            <a:ext cx="9923928" cy="1232297"/>
          </a:xfrm>
        </p:spPr>
        <p:txBody>
          <a:bodyPr>
            <a:normAutofit/>
          </a:bodyPr>
          <a:lstStyle/>
          <a:p>
            <a:pPr algn="ctr"/>
            <a:r>
              <a:rPr lang="en-US" dirty="0" err="1">
                <a:latin typeface="Arial Black" panose="020B0A04020102020204" pitchFamily="34" charset="0"/>
              </a:rPr>
              <a:t>Bref</a:t>
            </a:r>
            <a:r>
              <a:rPr lang="en-US" dirty="0">
                <a:latin typeface="Arial Black" panose="020B0A04020102020204" pitchFamily="34" charset="0"/>
              </a:rPr>
              <a:t> </a:t>
            </a:r>
            <a:r>
              <a:rPr lang="en-US" dirty="0" err="1">
                <a:latin typeface="Arial Black" panose="020B0A04020102020204" pitchFamily="34" charset="0"/>
              </a:rPr>
              <a:t>survol</a:t>
            </a:r>
            <a:r>
              <a:rPr lang="en-US" dirty="0">
                <a:latin typeface="Arial Black" panose="020B0A04020102020204" pitchFamily="34" charset="0"/>
              </a:rPr>
              <a:t> des systèmes </a:t>
            </a:r>
            <a:r>
              <a:rPr lang="en-US" dirty="0" err="1">
                <a:latin typeface="Arial Black" panose="020B0A04020102020204" pitchFamily="34" charset="0"/>
              </a:rPr>
              <a:t>respiratoire</a:t>
            </a:r>
            <a:r>
              <a:rPr lang="en-US" dirty="0">
                <a:latin typeface="Arial Black" panose="020B0A04020102020204" pitchFamily="34" charset="0"/>
              </a:rPr>
              <a:t> et </a:t>
            </a:r>
            <a:r>
              <a:rPr lang="en-US" dirty="0" err="1">
                <a:latin typeface="Arial Black" panose="020B0A04020102020204" pitchFamily="34" charset="0"/>
              </a:rPr>
              <a:t>circulatoire</a:t>
            </a:r>
            <a:endParaRPr lang="fr-FR" dirty="0">
              <a:latin typeface="Arial Black" panose="020B0A04020102020204" pitchFamily="34" charset="0"/>
            </a:endParaRPr>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20578" y="1365087"/>
            <a:ext cx="6268641" cy="4823915"/>
          </a:xfrm>
        </p:spPr>
      </p:pic>
      <p:sp>
        <p:nvSpPr>
          <p:cNvPr id="4" name="Espace réservé du numéro de diapositive 3"/>
          <p:cNvSpPr>
            <a:spLocks noGrp="1"/>
          </p:cNvSpPr>
          <p:nvPr>
            <p:ph type="sldNum" sz="quarter" idx="12"/>
          </p:nvPr>
        </p:nvSpPr>
        <p:spPr/>
        <p:txBody>
          <a:bodyPr/>
          <a:lstStyle/>
          <a:p>
            <a:pPr>
              <a:defRPr/>
            </a:pPr>
            <a:fld id="{D23F7123-E925-4A7B-A469-AD12E535BCA5}" type="slidenum">
              <a:rPr lang="en-US" smtClean="0"/>
              <a:pPr>
                <a:defRPr/>
              </a:pPr>
              <a:t>7</a:t>
            </a:fld>
            <a:endParaRPr lang="en-US" dirty="0"/>
          </a:p>
        </p:txBody>
      </p:sp>
    </p:spTree>
    <p:extLst>
      <p:ext uri="{BB962C8B-B14F-4D97-AF65-F5344CB8AC3E}">
        <p14:creationId xmlns:p14="http://schemas.microsoft.com/office/powerpoint/2010/main" val="1606450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52687" y="482203"/>
            <a:ext cx="7384852" cy="642938"/>
          </a:xfrm>
        </p:spPr>
        <p:txBody>
          <a:bodyPr>
            <a:normAutofit/>
          </a:bodyPr>
          <a:lstStyle/>
          <a:p>
            <a:r>
              <a:rPr lang="en-US" dirty="0"/>
              <a:t>Membrane alveolo-capillaire</a:t>
            </a:r>
            <a:endParaRPr lang="fr-FR" dirty="0"/>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0078" y="1317812"/>
            <a:ext cx="7301344" cy="4843673"/>
          </a:xfrm>
        </p:spPr>
      </p:pic>
      <p:sp>
        <p:nvSpPr>
          <p:cNvPr id="4" name="Espace réservé du numéro de diapositive 3"/>
          <p:cNvSpPr>
            <a:spLocks noGrp="1"/>
          </p:cNvSpPr>
          <p:nvPr>
            <p:ph type="sldNum" sz="quarter" idx="12"/>
          </p:nvPr>
        </p:nvSpPr>
        <p:spPr/>
        <p:txBody>
          <a:bodyPr/>
          <a:lstStyle/>
          <a:p>
            <a:pPr>
              <a:defRPr/>
            </a:pPr>
            <a:fld id="{D23F7123-E925-4A7B-A469-AD12E535BCA5}" type="slidenum">
              <a:rPr lang="en-US" smtClean="0"/>
              <a:pPr>
                <a:defRPr/>
              </a:pPr>
              <a:t>8</a:t>
            </a:fld>
            <a:endParaRPr lang="en-US" dirty="0"/>
          </a:p>
        </p:txBody>
      </p:sp>
    </p:spTree>
    <p:extLst>
      <p:ext uri="{BB962C8B-B14F-4D97-AF65-F5344CB8AC3E}">
        <p14:creationId xmlns:p14="http://schemas.microsoft.com/office/powerpoint/2010/main" val="3072778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87506" y="201706"/>
            <a:ext cx="10703859" cy="1129553"/>
          </a:xfrm>
        </p:spPr>
        <p:txBody>
          <a:bodyPr>
            <a:normAutofit/>
          </a:bodyPr>
          <a:lstStyle/>
          <a:p>
            <a:pPr algn="ctr"/>
            <a:r>
              <a:rPr lang="en-US" sz="3200" dirty="0" err="1">
                <a:solidFill>
                  <a:srgbClr val="FF0000"/>
                </a:solidFill>
                <a:latin typeface="Arial Black" panose="020B0A04020102020204" pitchFamily="34" charset="0"/>
              </a:rPr>
              <a:t>Autres</a:t>
            </a:r>
            <a:r>
              <a:rPr lang="en-US" sz="3200" dirty="0">
                <a:solidFill>
                  <a:srgbClr val="FF0000"/>
                </a:solidFill>
                <a:latin typeface="Arial Black" panose="020B0A04020102020204" pitchFamily="34" charset="0"/>
              </a:rPr>
              <a:t> </a:t>
            </a:r>
            <a:r>
              <a:rPr lang="en-US" sz="3200" dirty="0" err="1">
                <a:solidFill>
                  <a:srgbClr val="FF0000"/>
                </a:solidFill>
                <a:latin typeface="Arial Black" panose="020B0A04020102020204" pitchFamily="34" charset="0"/>
              </a:rPr>
              <a:t>gaz</a:t>
            </a:r>
            <a:r>
              <a:rPr lang="en-US" sz="3200" dirty="0">
                <a:solidFill>
                  <a:srgbClr val="FF0000"/>
                </a:solidFill>
                <a:latin typeface="Arial Black" panose="020B0A04020102020204" pitchFamily="34" charset="0"/>
              </a:rPr>
              <a:t> </a:t>
            </a:r>
            <a:r>
              <a:rPr lang="en-US" sz="3200" dirty="0" err="1">
                <a:solidFill>
                  <a:srgbClr val="FF0000"/>
                </a:solidFill>
                <a:latin typeface="Arial Black" panose="020B0A04020102020204" pitchFamily="34" charset="0"/>
              </a:rPr>
              <a:t>medicaux</a:t>
            </a:r>
            <a:r>
              <a:rPr lang="en-US" sz="3200" dirty="0">
                <a:solidFill>
                  <a:srgbClr val="FF0000"/>
                </a:solidFill>
                <a:latin typeface="Arial Black" panose="020B0A04020102020204" pitchFamily="34" charset="0"/>
              </a:rPr>
              <a:t> </a:t>
            </a:r>
            <a:r>
              <a:rPr lang="en-US" sz="3200" dirty="0" err="1">
                <a:solidFill>
                  <a:srgbClr val="FF0000"/>
                </a:solidFill>
                <a:latin typeface="Arial Black" panose="020B0A04020102020204" pitchFamily="34" charset="0"/>
              </a:rPr>
              <a:t>utilises</a:t>
            </a:r>
            <a:r>
              <a:rPr lang="en-US" sz="3200" dirty="0">
                <a:solidFill>
                  <a:srgbClr val="FF0000"/>
                </a:solidFill>
                <a:latin typeface="Arial Black" panose="020B0A04020102020204" pitchFamily="34" charset="0"/>
              </a:rPr>
              <a:t> </a:t>
            </a:r>
            <a:r>
              <a:rPr lang="en-US" sz="3200" dirty="0" err="1">
                <a:solidFill>
                  <a:srgbClr val="FF0000"/>
                </a:solidFill>
                <a:latin typeface="Arial Black" panose="020B0A04020102020204" pitchFamily="34" charset="0"/>
              </a:rPr>
              <a:t>en</a:t>
            </a:r>
            <a:r>
              <a:rPr lang="en-US" sz="3200" dirty="0">
                <a:solidFill>
                  <a:srgbClr val="FF0000"/>
                </a:solidFill>
                <a:latin typeface="Arial Black" panose="020B0A04020102020204" pitchFamily="34" charset="0"/>
              </a:rPr>
              <a:t> </a:t>
            </a:r>
            <a:r>
              <a:rPr lang="en-US" sz="3200" dirty="0" err="1">
                <a:solidFill>
                  <a:srgbClr val="FF0000"/>
                </a:solidFill>
                <a:latin typeface="Arial Black" panose="020B0A04020102020204" pitchFamily="34" charset="0"/>
              </a:rPr>
              <a:t>therapie</a:t>
            </a:r>
            <a:r>
              <a:rPr lang="en-US" sz="3200" dirty="0">
                <a:solidFill>
                  <a:srgbClr val="FF0000"/>
                </a:solidFill>
                <a:latin typeface="Arial Black" panose="020B0A04020102020204" pitchFamily="34" charset="0"/>
              </a:rPr>
              <a:t> </a:t>
            </a:r>
            <a:r>
              <a:rPr lang="en-US" sz="3200" dirty="0" err="1">
                <a:solidFill>
                  <a:srgbClr val="FF0000"/>
                </a:solidFill>
                <a:latin typeface="Arial Black" panose="020B0A04020102020204" pitchFamily="34" charset="0"/>
              </a:rPr>
              <a:t>respiratoire</a:t>
            </a:r>
            <a:endParaRPr lang="fr-FR" sz="3200" dirty="0">
              <a:solidFill>
                <a:srgbClr val="FF0000"/>
              </a:solidFill>
              <a:latin typeface="Arial Black" panose="020B0A04020102020204" pitchFamily="34" charset="0"/>
            </a:endParaRPr>
          </a:p>
        </p:txBody>
      </p:sp>
      <p:sp>
        <p:nvSpPr>
          <p:cNvPr id="3" name="Espace réservé du contenu 2"/>
          <p:cNvSpPr>
            <a:spLocks noGrp="1"/>
          </p:cNvSpPr>
          <p:nvPr>
            <p:ph idx="1"/>
          </p:nvPr>
        </p:nvSpPr>
        <p:spPr>
          <a:xfrm>
            <a:off x="564776" y="1425388"/>
            <a:ext cx="11120718" cy="4840941"/>
          </a:xfrm>
        </p:spPr>
        <p:txBody>
          <a:bodyPr/>
          <a:lstStyle/>
          <a:p>
            <a:pPr marL="0" indent="0">
              <a:buNone/>
            </a:pPr>
            <a:r>
              <a:rPr lang="en-US" sz="3600" b="1" dirty="0">
                <a:solidFill>
                  <a:schemeClr val="bg1"/>
                </a:solidFill>
                <a:latin typeface="Century Gothic" panose="020B0502020202020204" pitchFamily="34" charset="0"/>
              </a:rPr>
              <a:t>Air medical </a:t>
            </a:r>
            <a:r>
              <a:rPr lang="en-US" sz="3600" b="1" dirty="0" err="1">
                <a:solidFill>
                  <a:schemeClr val="bg1"/>
                </a:solidFill>
                <a:latin typeface="Century Gothic" panose="020B0502020202020204" pitchFamily="34" charset="0"/>
              </a:rPr>
              <a:t>comprime</a:t>
            </a:r>
            <a:endParaRPr lang="en-US" sz="3600" b="1" dirty="0">
              <a:solidFill>
                <a:schemeClr val="bg1"/>
              </a:solidFill>
              <a:latin typeface="Century Gothic" panose="020B0502020202020204" pitchFamily="34" charset="0"/>
            </a:endParaRPr>
          </a:p>
          <a:p>
            <a:pPr marL="0" indent="0">
              <a:buNone/>
            </a:pPr>
            <a:r>
              <a:rPr lang="en-US" sz="3600" b="1" dirty="0" err="1">
                <a:solidFill>
                  <a:schemeClr val="bg1"/>
                </a:solidFill>
                <a:latin typeface="Century Gothic" panose="020B0502020202020204" pitchFamily="34" charset="0"/>
              </a:rPr>
              <a:t>Oxyde</a:t>
            </a:r>
            <a:r>
              <a:rPr lang="en-US" sz="3600" b="1" dirty="0">
                <a:solidFill>
                  <a:schemeClr val="bg1"/>
                </a:solidFill>
                <a:latin typeface="Century Gothic" panose="020B0502020202020204" pitchFamily="34" charset="0"/>
              </a:rPr>
              <a:t> </a:t>
            </a:r>
            <a:r>
              <a:rPr lang="en-US" sz="3600" b="1" dirty="0" err="1">
                <a:solidFill>
                  <a:schemeClr val="bg1"/>
                </a:solidFill>
                <a:latin typeface="Century Gothic" panose="020B0502020202020204" pitchFamily="34" charset="0"/>
              </a:rPr>
              <a:t>nitrique</a:t>
            </a:r>
            <a:r>
              <a:rPr lang="en-US" sz="3600" b="1" dirty="0">
                <a:solidFill>
                  <a:schemeClr val="bg1"/>
                </a:solidFill>
                <a:latin typeface="Century Gothic" panose="020B0502020202020204" pitchFamily="34" charset="0"/>
              </a:rPr>
              <a:t>: Vasodilation/Travail premature</a:t>
            </a:r>
          </a:p>
          <a:p>
            <a:pPr marL="0" indent="0">
              <a:buNone/>
            </a:pPr>
            <a:r>
              <a:rPr lang="en-US" sz="3600" b="1" dirty="0">
                <a:solidFill>
                  <a:schemeClr val="bg1"/>
                </a:solidFill>
                <a:latin typeface="Century Gothic" panose="020B0502020202020204" pitchFamily="34" charset="0"/>
              </a:rPr>
              <a:t>Mélange </a:t>
            </a:r>
            <a:r>
              <a:rPr lang="en-US" sz="3600" b="1" dirty="0" err="1">
                <a:solidFill>
                  <a:schemeClr val="bg1"/>
                </a:solidFill>
                <a:latin typeface="Century Gothic" panose="020B0502020202020204" pitchFamily="34" charset="0"/>
              </a:rPr>
              <a:t>Helium+Oxygene</a:t>
            </a:r>
            <a:r>
              <a:rPr lang="en-US" sz="3600" b="1" dirty="0">
                <a:solidFill>
                  <a:schemeClr val="bg1"/>
                </a:solidFill>
                <a:latin typeface="Century Gothic" panose="020B0502020202020204" pitchFamily="34" charset="0"/>
              </a:rPr>
              <a:t> (22/50): </a:t>
            </a:r>
            <a:r>
              <a:rPr lang="en-US" sz="3600" b="1" dirty="0" err="1">
                <a:solidFill>
                  <a:schemeClr val="bg1"/>
                </a:solidFill>
                <a:latin typeface="Century Gothic" panose="020B0502020202020204" pitchFamily="34" charset="0"/>
              </a:rPr>
              <a:t>Baisse</a:t>
            </a:r>
            <a:r>
              <a:rPr lang="en-US" sz="3600" b="1" dirty="0">
                <a:solidFill>
                  <a:schemeClr val="bg1"/>
                </a:solidFill>
                <a:latin typeface="Century Gothic" panose="020B0502020202020204" pitchFamily="34" charset="0"/>
              </a:rPr>
              <a:t> la resistance des </a:t>
            </a:r>
            <a:r>
              <a:rPr lang="en-US" sz="3600" b="1" dirty="0" err="1">
                <a:solidFill>
                  <a:schemeClr val="bg1"/>
                </a:solidFill>
                <a:latin typeface="Century Gothic" panose="020B0502020202020204" pitchFamily="34" charset="0"/>
              </a:rPr>
              <a:t>voies</a:t>
            </a:r>
            <a:r>
              <a:rPr lang="en-US" sz="3600" b="1" dirty="0">
                <a:solidFill>
                  <a:schemeClr val="bg1"/>
                </a:solidFill>
                <a:latin typeface="Century Gothic" panose="020B0502020202020204" pitchFamily="34" charset="0"/>
              </a:rPr>
              <a:t> </a:t>
            </a:r>
            <a:r>
              <a:rPr lang="en-US" sz="3600" b="1" dirty="0" err="1">
                <a:solidFill>
                  <a:schemeClr val="bg1"/>
                </a:solidFill>
                <a:latin typeface="Century Gothic" panose="020B0502020202020204" pitchFamily="34" charset="0"/>
              </a:rPr>
              <a:t>aeriennes</a:t>
            </a:r>
            <a:r>
              <a:rPr lang="en-US" sz="3600" b="1" dirty="0">
                <a:solidFill>
                  <a:schemeClr val="bg1"/>
                </a:solidFill>
                <a:latin typeface="Century Gothic" panose="020B0502020202020204" pitchFamily="34" charset="0"/>
              </a:rPr>
              <a:t> </a:t>
            </a:r>
            <a:r>
              <a:rPr lang="en-US" sz="3600" b="1" dirty="0" err="1">
                <a:solidFill>
                  <a:schemeClr val="bg1"/>
                </a:solidFill>
                <a:latin typeface="Century Gothic" panose="020B0502020202020204" pitchFamily="34" charset="0"/>
              </a:rPr>
              <a:t>en</a:t>
            </a:r>
            <a:r>
              <a:rPr lang="en-US" sz="3600" b="1" dirty="0">
                <a:solidFill>
                  <a:schemeClr val="bg1"/>
                </a:solidFill>
                <a:latin typeface="Century Gothic" panose="020B0502020202020204" pitchFamily="34" charset="0"/>
              </a:rPr>
              <a:t> raison de la </a:t>
            </a:r>
            <a:r>
              <a:rPr lang="en-US" sz="3600" b="1" dirty="0" err="1">
                <a:solidFill>
                  <a:schemeClr val="bg1"/>
                </a:solidFill>
                <a:latin typeface="Century Gothic" panose="020B0502020202020204" pitchFamily="34" charset="0"/>
              </a:rPr>
              <a:t>faible</a:t>
            </a:r>
            <a:r>
              <a:rPr lang="en-US" sz="3600" b="1" dirty="0">
                <a:solidFill>
                  <a:schemeClr val="bg1"/>
                </a:solidFill>
                <a:latin typeface="Century Gothic" panose="020B0502020202020204" pitchFamily="34" charset="0"/>
              </a:rPr>
              <a:t> </a:t>
            </a:r>
            <a:r>
              <a:rPr lang="en-US" sz="3600" b="1" dirty="0" err="1">
                <a:solidFill>
                  <a:schemeClr val="bg1"/>
                </a:solidFill>
                <a:latin typeface="Century Gothic" panose="020B0502020202020204" pitchFamily="34" charset="0"/>
              </a:rPr>
              <a:t>densite</a:t>
            </a:r>
            <a:r>
              <a:rPr lang="en-US" sz="3600" b="1" dirty="0">
                <a:solidFill>
                  <a:schemeClr val="bg1"/>
                </a:solidFill>
                <a:latin typeface="Century Gothic" panose="020B0502020202020204" pitchFamily="34" charset="0"/>
              </a:rPr>
              <a:t> de </a:t>
            </a:r>
            <a:r>
              <a:rPr lang="en-US" sz="3600" b="1" dirty="0" err="1">
                <a:solidFill>
                  <a:schemeClr val="bg1"/>
                </a:solidFill>
                <a:latin typeface="Century Gothic" panose="020B0502020202020204" pitchFamily="34" charset="0"/>
              </a:rPr>
              <a:t>l’Helium</a:t>
            </a:r>
            <a:endParaRPr lang="en-US" sz="3600" b="1" dirty="0">
              <a:solidFill>
                <a:schemeClr val="bg1"/>
              </a:solidFill>
              <a:latin typeface="Century Gothic" panose="020B0502020202020204" pitchFamily="34" charset="0"/>
            </a:endParaRPr>
          </a:p>
          <a:p>
            <a:pPr marL="0" indent="0">
              <a:buNone/>
            </a:pPr>
            <a:endParaRPr lang="en-US" dirty="0">
              <a:solidFill>
                <a:schemeClr val="bg1"/>
              </a:solidFill>
            </a:endParaRPr>
          </a:p>
          <a:p>
            <a:pPr marL="0" indent="0">
              <a:buNone/>
            </a:pPr>
            <a:endParaRPr lang="fr-FR" dirty="0"/>
          </a:p>
        </p:txBody>
      </p:sp>
    </p:spTree>
    <p:extLst>
      <p:ext uri="{BB962C8B-B14F-4D97-AF65-F5344CB8AC3E}">
        <p14:creationId xmlns:p14="http://schemas.microsoft.com/office/powerpoint/2010/main" val="38011579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497</TotalTime>
  <Words>1590</Words>
  <Application>Microsoft Office PowerPoint</Application>
  <PresentationFormat>Widescreen</PresentationFormat>
  <Paragraphs>251</Paragraphs>
  <Slides>43</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Andalus</vt:lpstr>
      <vt:lpstr>Arial</vt:lpstr>
      <vt:lpstr>Arial Black</vt:lpstr>
      <vt:lpstr>Calibri</vt:lpstr>
      <vt:lpstr>Century Gothic</vt:lpstr>
      <vt:lpstr>Consolas</vt:lpstr>
      <vt:lpstr>Times New Roman</vt:lpstr>
      <vt:lpstr>Tw Cen MT</vt:lpstr>
      <vt:lpstr>Wingdings</vt:lpstr>
      <vt:lpstr>Circuit</vt:lpstr>
      <vt:lpstr>  </vt:lpstr>
      <vt:lpstr>PowerPoint Presentation</vt:lpstr>
      <vt:lpstr>PowerPoint Presentation</vt:lpstr>
      <vt:lpstr>Generalites </vt:lpstr>
      <vt:lpstr>PowerPoint Presentation</vt:lpstr>
      <vt:lpstr>Rappel anatomique du Systeme RespirAtoire</vt:lpstr>
      <vt:lpstr>Bref survol des systèmes respiratoire et circulatoire</vt:lpstr>
      <vt:lpstr>Membrane alveolo-capillaire</vt:lpstr>
      <vt:lpstr>Autres gaz medicaux utilises en therapie respiratoire</vt:lpstr>
      <vt:lpstr>Mots-cles en ThERAPIE RespIRATOIRE</vt:lpstr>
      <vt:lpstr>Spirometrie</vt:lpstr>
      <vt:lpstr>L’oxygène est un médicament ; donc, sauf urgence vitale (état de choc, cyanose, arrêt cardio-respiratoire, etc.) la prescription médicale écrite est requise avant de l’administrer.  En cas d’hémorragie, l’oxygène est obligatoire ; il est aussi un antidote de l’intoxication au monoxyde de carbone. Taux de HbCO Normal: ˂ 4% Chez les Fumeurs: HbCO compris entre 5 a 10% </vt:lpstr>
      <vt:lpstr>PowerPoint Presentation</vt:lpstr>
      <vt:lpstr>Causes circulatoires. </vt:lpstr>
      <vt:lpstr>Insuffisance Respiratoire aigue </vt:lpstr>
      <vt:lpstr>Signes et Symptomes</vt:lpstr>
      <vt:lpstr>X-Ray SDRA</vt:lpstr>
      <vt:lpstr>Traitement</vt:lpstr>
      <vt:lpstr> </vt:lpstr>
      <vt:lpstr> </vt:lpstr>
      <vt:lpstr>PowerPoint Presentation</vt:lpstr>
      <vt:lpstr> Les humidificateurs </vt:lpstr>
      <vt:lpstr>Logistique de l’oxygenotherapie</vt:lpstr>
      <vt:lpstr> Mise en garde, précautions et surveillance du patient </vt:lpstr>
      <vt:lpstr>Toxicite de l’oxygene (Hyperoxie)</vt:lpstr>
      <vt:lpstr>Recommandations pour O2RX</vt:lpstr>
      <vt:lpstr> Vérifier de temps en temps  </vt:lpstr>
      <vt:lpstr>Courbe de dissociation Hb</vt:lpstr>
      <vt:lpstr>Roles du personnel infirmier dAns l’o2rx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VNI: CPAP/BIPAP/Analyseur d’O2</vt:lpstr>
      <vt:lpstr>PowerPoint Presentation</vt:lpstr>
      <vt:lpstr>HFNC</vt:lpstr>
      <vt:lpstr>PowerPoint Presentation</vt:lpstr>
      <vt:lpstr>PowerPoint Presentation</vt:lpstr>
      <vt:lpstr>PowerPoint Presentation</vt:lpstr>
      <vt:lpstr>MERCI DE VOTRE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Jean Lionel Jerome</dc:creator>
  <cp:lastModifiedBy>Therise Edwards</cp:lastModifiedBy>
  <cp:revision>76</cp:revision>
  <dcterms:created xsi:type="dcterms:W3CDTF">2020-10-30T15:30:16Z</dcterms:created>
  <dcterms:modified xsi:type="dcterms:W3CDTF">2021-02-23T15:12:10Z</dcterms:modified>
</cp:coreProperties>
</file>